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5AE03-5ED7-4113-B304-1DFFEBCC87D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9D86E-6627-4226-A771-7CE1E4513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90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MHRS KULLANIMI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b="1" dirty="0" smtClean="0"/>
              <a:t>SERAP     KARAKÖSE   </a:t>
            </a:r>
          </a:p>
          <a:p>
            <a:pPr algn="r"/>
            <a:r>
              <a:rPr lang="tr-TR" b="1" dirty="0" smtClean="0"/>
              <a:t>   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9862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Bu </a:t>
            </a:r>
            <a:r>
              <a:rPr lang="tr-TR" b="1" dirty="0" smtClean="0"/>
              <a:t>tür durumlarda </a:t>
            </a:r>
            <a:r>
              <a:rPr lang="tr-TR" b="1" dirty="0"/>
              <a:t>mücbir sebebin belgelendirilmesi gerekli olup </a:t>
            </a:r>
            <a:r>
              <a:rPr lang="tr-TR" b="1" dirty="0" smtClean="0"/>
              <a:t>gerektiğinde ibraz </a:t>
            </a:r>
            <a:r>
              <a:rPr lang="tr-TR" b="1" dirty="0"/>
              <a:t>etmek üzere o takvim yılı boyunca saklanacaktır.</a:t>
            </a:r>
          </a:p>
          <a:p>
            <a:r>
              <a:rPr lang="tr-TR" b="1" dirty="0"/>
              <a:t>Hastaneler randevu iptali ve değişikliklerini hastalarla </a:t>
            </a:r>
            <a:r>
              <a:rPr lang="tr-TR" b="1" dirty="0" smtClean="0"/>
              <a:t>doğrudan iletişim </a:t>
            </a:r>
            <a:r>
              <a:rPr lang="tr-TR" b="1" dirty="0"/>
              <a:t>kurarak yapamaz.</a:t>
            </a:r>
          </a:p>
        </p:txBody>
      </p:sp>
    </p:spTree>
    <p:extLst>
      <p:ext uri="{BB962C8B-B14F-4D97-AF65-F5344CB8AC3E}">
        <p14:creationId xmlns:p14="http://schemas.microsoft.com/office/powerpoint/2010/main" val="221120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“Anlık Mecburiyetler”, randevunun olduğu gün içinde, randevuya </a:t>
            </a:r>
            <a:r>
              <a:rPr lang="tr-TR" b="1" dirty="0" smtClean="0"/>
              <a:t>birkaç saat </a:t>
            </a:r>
            <a:r>
              <a:rPr lang="tr-TR" b="1" dirty="0"/>
              <a:t>kala hekimin acil olarak başka hasta/ameliyat </a:t>
            </a:r>
            <a:r>
              <a:rPr lang="tr-TR" b="1" dirty="0" err="1"/>
              <a:t>vb</a:t>
            </a:r>
            <a:r>
              <a:rPr lang="tr-TR" b="1" dirty="0"/>
              <a:t> sebepler ile </a:t>
            </a:r>
            <a:r>
              <a:rPr lang="tr-TR" b="1" dirty="0" smtClean="0"/>
              <a:t>ilgili  çalışma </a:t>
            </a:r>
            <a:r>
              <a:rPr lang="tr-TR" b="1" dirty="0"/>
              <a:t>planını değiştirmeyi gerektirecek durumlardır. </a:t>
            </a:r>
            <a:endParaRPr lang="tr-TR" b="1" dirty="0" smtClean="0"/>
          </a:p>
          <a:p>
            <a:r>
              <a:rPr lang="tr-TR" b="1" dirty="0" smtClean="0"/>
              <a:t>Bu tür durumlarda </a:t>
            </a:r>
            <a:r>
              <a:rPr lang="tr-TR" b="1" dirty="0"/>
              <a:t>“Hastane MHRS Sorumlusu” ilgili hekimden randevusu </a:t>
            </a:r>
            <a:r>
              <a:rPr lang="tr-TR" b="1" dirty="0" smtClean="0"/>
              <a:t>olan vatandaşlara </a:t>
            </a:r>
            <a:r>
              <a:rPr lang="tr-TR" b="1" dirty="0"/>
              <a:t>geri bildirim yaparak, hastanede karşılayıp </a:t>
            </a:r>
            <a:r>
              <a:rPr lang="tr-TR" b="1" dirty="0" smtClean="0"/>
              <a:t>yönlendirerek, başka </a:t>
            </a:r>
            <a:r>
              <a:rPr lang="tr-TR" b="1" dirty="0"/>
              <a:t>bir hekime muayene olmasını sağlayarak, ya da </a:t>
            </a:r>
            <a:r>
              <a:rPr lang="tr-TR" b="1" dirty="0" smtClean="0"/>
              <a:t>hastanın tercihine </a:t>
            </a:r>
            <a:r>
              <a:rPr lang="tr-TR" b="1" dirty="0"/>
              <a:t>göre farklı yönde çözümler geliştirerek gerekli </a:t>
            </a:r>
            <a:r>
              <a:rPr lang="tr-TR" b="1" dirty="0" smtClean="0"/>
              <a:t>müdahalede bulunmak </a:t>
            </a:r>
            <a:r>
              <a:rPr lang="tr-TR" b="1" dirty="0"/>
              <a:t>ve vatandaşların sorun yaşamasını önlemekle yükümlüdür.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RANDEVU DEĞİŞİKLİĞİ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19638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Hastane idaresi, randevulu hastaların sorunsuz bir şekilde </a:t>
            </a:r>
            <a:r>
              <a:rPr lang="tr-TR" b="1" dirty="0" smtClean="0"/>
              <a:t>randevu verilmiş </a:t>
            </a:r>
            <a:r>
              <a:rPr lang="tr-TR" b="1" dirty="0"/>
              <a:t>olan saatte hizmet almasını sağlayacak </a:t>
            </a:r>
            <a:r>
              <a:rPr lang="tr-TR" b="1" dirty="0" smtClean="0"/>
              <a:t>organizasyonu oluşturmak </a:t>
            </a:r>
            <a:r>
              <a:rPr lang="tr-TR" b="1" dirty="0"/>
              <a:t>ve yönetmekle sorumludur.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HİZMET SUNUMU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8815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Hastane MHRS Ekibi aşağıdakilerden oluşur :</a:t>
            </a:r>
          </a:p>
          <a:p>
            <a:r>
              <a:rPr lang="tr-TR" dirty="0"/>
              <a:t>•</a:t>
            </a:r>
            <a:r>
              <a:rPr lang="tr-TR" b="1" dirty="0"/>
              <a:t>Başhekim</a:t>
            </a:r>
          </a:p>
          <a:p>
            <a:r>
              <a:rPr lang="tr-TR" b="1" dirty="0"/>
              <a:t>•</a:t>
            </a:r>
            <a:r>
              <a:rPr lang="tr-TR" b="1" dirty="0" err="1"/>
              <a:t>MHRS‟den</a:t>
            </a:r>
            <a:r>
              <a:rPr lang="tr-TR" b="1" dirty="0"/>
              <a:t> Sorumlu Başhekim Yardımcısı</a:t>
            </a:r>
          </a:p>
          <a:p>
            <a:r>
              <a:rPr lang="tr-TR" b="1" dirty="0"/>
              <a:t>•Çalışma Cetvelleri Sorumlusu</a:t>
            </a:r>
          </a:p>
          <a:p>
            <a:r>
              <a:rPr lang="tr-TR" b="1" dirty="0"/>
              <a:t>•HBYS-MHRS Yazılım Sorumlusu(Teknik Sorumlu)</a:t>
            </a:r>
          </a:p>
          <a:p>
            <a:r>
              <a:rPr lang="tr-TR" b="1" dirty="0"/>
              <a:t>•MHRS Kabul Servisi Elemanları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MHRS EKİBİ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912539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Hastane MHRS Ekibi aşağıdakilerden oluşur :</a:t>
            </a:r>
          </a:p>
          <a:p>
            <a:r>
              <a:rPr lang="tr-TR" b="1" dirty="0"/>
              <a:t>•Başhekim</a:t>
            </a:r>
          </a:p>
          <a:p>
            <a:r>
              <a:rPr lang="tr-TR" b="1" dirty="0"/>
              <a:t>•</a:t>
            </a:r>
            <a:r>
              <a:rPr lang="tr-TR" b="1" dirty="0" err="1"/>
              <a:t>MHRS‟den</a:t>
            </a:r>
            <a:r>
              <a:rPr lang="tr-TR" b="1" dirty="0"/>
              <a:t> Sorumlu Başhekim Yardımcısı</a:t>
            </a:r>
          </a:p>
          <a:p>
            <a:r>
              <a:rPr lang="tr-TR" b="1" dirty="0"/>
              <a:t>•Çalışma Cetvelleri Sorumlusu</a:t>
            </a:r>
          </a:p>
          <a:p>
            <a:r>
              <a:rPr lang="tr-TR" b="1" dirty="0"/>
              <a:t>•HBYS-MHRS Yazılım Sorumlusu(Teknik Sorumlu)</a:t>
            </a:r>
          </a:p>
          <a:p>
            <a:r>
              <a:rPr lang="tr-TR" b="1" dirty="0"/>
              <a:t>•MHRS Kabul Servisi Elemanları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MHRS EKİBİ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45762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655094"/>
            <a:ext cx="7745505" cy="5726234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Hastanelerde çalışma cetvellerini düzenlemek, değişiklikleri yapmak ve takip </a:t>
            </a:r>
            <a:r>
              <a:rPr lang="tr-TR" b="1" dirty="0" smtClean="0"/>
              <a:t>etmekle</a:t>
            </a:r>
          </a:p>
          <a:p>
            <a:r>
              <a:rPr lang="tr-TR" b="1" dirty="0"/>
              <a:t>yükümlü, bir “ÇALIŞMA CETVELİ SORUMLUSU” olacaktır. Çalışma cetveli sorumlusu</a:t>
            </a:r>
          </a:p>
          <a:p>
            <a:r>
              <a:rPr lang="tr-TR" b="1" dirty="0" smtClean="0"/>
              <a:t>Başhekimin koordinasyonunda hekimlerin çalışma planlarını yapmakla yükümlüdür.</a:t>
            </a:r>
          </a:p>
          <a:p>
            <a:r>
              <a:rPr lang="tr-TR" b="1" dirty="0" smtClean="0"/>
              <a:t>Hastanenin </a:t>
            </a:r>
            <a:r>
              <a:rPr lang="tr-TR" b="1" dirty="0"/>
              <a:t>bilgi işlem biriminde </a:t>
            </a:r>
            <a:r>
              <a:rPr lang="tr-TR" b="1" dirty="0" err="1"/>
              <a:t>MHRS‟den</a:t>
            </a:r>
            <a:r>
              <a:rPr lang="tr-TR" b="1" dirty="0"/>
              <a:t> sorumlu teknik donanıma sahip bir teknik</a:t>
            </a:r>
          </a:p>
          <a:p>
            <a:r>
              <a:rPr lang="tr-TR" b="1" dirty="0"/>
              <a:t>sorumlu olmalıdır. TEKNİK SORUMLU, sistemin işleyişi ve sorun durumunda aktif olarak</a:t>
            </a:r>
          </a:p>
          <a:p>
            <a:r>
              <a:rPr lang="tr-TR" b="1" dirty="0"/>
              <a:t>görev almalı ve teknik süreçteki her aşamadan sorumlu olmalıdır. Gerektiğinde Firma ve</a:t>
            </a:r>
          </a:p>
          <a:p>
            <a:r>
              <a:rPr lang="tr-TR" b="1" dirty="0"/>
              <a:t>Bakanlıkla iletişim kurmalı, karşılıklı bilgi akışını sağlamalıdır.</a:t>
            </a:r>
          </a:p>
        </p:txBody>
      </p:sp>
    </p:spTree>
    <p:extLst>
      <p:ext uri="{BB962C8B-B14F-4D97-AF65-F5344CB8AC3E}">
        <p14:creationId xmlns:p14="http://schemas.microsoft.com/office/powerpoint/2010/main" val="193136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Hastanelerde, hasta kabul birimlerinde ayrıca “MHRS KABUL SERVİSİ” oluşturulacaktır.</a:t>
            </a:r>
          </a:p>
          <a:p>
            <a:r>
              <a:rPr lang="tr-TR" b="1" dirty="0"/>
              <a:t>Burada görevlendirilen personel MHRS ve hedefleri konusunda eğitilerek, herhangi </a:t>
            </a:r>
            <a:r>
              <a:rPr lang="tr-TR" b="1" dirty="0" smtClean="0"/>
              <a:t>bir aksaklığa </a:t>
            </a:r>
            <a:r>
              <a:rPr lang="tr-TR" b="1" dirty="0"/>
              <a:t>mahal vermeden hizmet sunmaları sağlanacaktır.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92933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09681" y="2967335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TEŞEKKÜRLER..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6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MHRS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7502" y="2239963"/>
            <a:ext cx="25464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İçerik Yer Tutucusu 3"/>
          <p:cNvSpPr>
            <a:spLocks noGrp="1"/>
          </p:cNvSpPr>
          <p:nvPr>
            <p:ph sz="quarter" idx="14"/>
          </p:nvPr>
        </p:nvSpPr>
        <p:spPr>
          <a:xfrm>
            <a:off x="3944203" y="2240280"/>
            <a:ext cx="4504852" cy="3877056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Vatandaşların Sağlık Bakanlığına bağlı 2</a:t>
            </a:r>
          </a:p>
          <a:p>
            <a:r>
              <a:rPr lang="es-ES" b="1" dirty="0"/>
              <a:t>ve 3. basamak Hastaneler ile Ağız ve Diş</a:t>
            </a:r>
          </a:p>
          <a:p>
            <a:r>
              <a:rPr lang="tr-TR" b="1" dirty="0"/>
              <a:t>Sağlığı Merkezleri için 182 MHRS Çağrı</a:t>
            </a:r>
          </a:p>
          <a:p>
            <a:r>
              <a:rPr lang="tr-TR" b="1" dirty="0"/>
              <a:t>Merkezini arayarak canlı operatörlerden</a:t>
            </a:r>
          </a:p>
          <a:p>
            <a:r>
              <a:rPr lang="tr-TR" b="1" dirty="0"/>
              <a:t>kendilerine istedikleri hastane ve</a:t>
            </a:r>
          </a:p>
          <a:p>
            <a:r>
              <a:rPr lang="tr-TR" b="1" dirty="0"/>
              <a:t>hekimden randevu almalarını sağlayan</a:t>
            </a:r>
          </a:p>
          <a:p>
            <a:r>
              <a:rPr lang="tr-TR" b="1" dirty="0"/>
              <a:t>bir uygulamadır.</a:t>
            </a:r>
          </a:p>
        </p:txBody>
      </p:sp>
    </p:spTree>
    <p:extLst>
      <p:ext uri="{BB962C8B-B14F-4D97-AF65-F5344CB8AC3E}">
        <p14:creationId xmlns:p14="http://schemas.microsoft.com/office/powerpoint/2010/main" val="224413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2011 yılı içinde ülke genelinde MHRS uygulanacaktır.</a:t>
            </a:r>
          </a:p>
          <a:p>
            <a:r>
              <a:rPr lang="sv-SE" b="1" dirty="0"/>
              <a:t>• MHRS ’de danışman hekimler de görev alacaktır.</a:t>
            </a:r>
          </a:p>
          <a:p>
            <a:r>
              <a:rPr lang="tr-TR" b="1" dirty="0"/>
              <a:t>• Vatandaşların web üzerinden de randevu alabileceklerdir.</a:t>
            </a:r>
          </a:p>
          <a:p>
            <a:r>
              <a:rPr lang="tr-TR" b="1" dirty="0"/>
              <a:t>Bunun için yazılım geliştirme devam etmektedir.</a:t>
            </a:r>
          </a:p>
          <a:p>
            <a:r>
              <a:rPr lang="tr-TR" b="1" dirty="0"/>
              <a:t>• Aile hekimleri de vatandaşlara randevu alabileceklerdir.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058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1.HBYS Entegrasyonu:</a:t>
            </a:r>
            <a:r>
              <a:rPr lang="tr-TR" b="1" dirty="0"/>
              <a:t> Hastane Bilgi Sistemlerine </a:t>
            </a:r>
            <a:r>
              <a:rPr lang="tr-TR" b="1" dirty="0" smtClean="0"/>
              <a:t>ilgili firma tarafından MHRS </a:t>
            </a:r>
            <a:r>
              <a:rPr lang="tr-TR" b="1" dirty="0"/>
              <a:t>entegrasyonu yapılıyor.</a:t>
            </a:r>
          </a:p>
          <a:p>
            <a:r>
              <a:rPr lang="tr-TR" b="1" dirty="0">
                <a:solidFill>
                  <a:srgbClr val="FF0000"/>
                </a:solidFill>
              </a:rPr>
              <a:t>2.Hekim Çalışma Cetveli:</a:t>
            </a:r>
            <a:r>
              <a:rPr lang="tr-TR" b="1" dirty="0"/>
              <a:t> Hastaneler kendi </a:t>
            </a:r>
            <a:r>
              <a:rPr lang="tr-TR" b="1" dirty="0" err="1" smtClean="0"/>
              <a:t>HBSleri</a:t>
            </a:r>
            <a:endParaRPr lang="tr-TR" b="1" dirty="0"/>
          </a:p>
          <a:p>
            <a:pPr marL="0" indent="0">
              <a:buNone/>
            </a:pPr>
            <a:r>
              <a:rPr lang="tr-TR" b="1" dirty="0"/>
              <a:t>üzerinden hekim çalışma cetvellerini tanımlıyorlar.</a:t>
            </a:r>
          </a:p>
          <a:p>
            <a:r>
              <a:rPr lang="nn-NO" b="1" dirty="0">
                <a:solidFill>
                  <a:srgbClr val="FF0000"/>
                </a:solidFill>
              </a:rPr>
              <a:t>3. Çağrı Merkezi:</a:t>
            </a:r>
            <a:r>
              <a:rPr lang="nn-NO" b="1" dirty="0"/>
              <a:t> Vatandaşlar 182 Randevu </a:t>
            </a:r>
            <a:r>
              <a:rPr lang="nn-NO" b="1" dirty="0" smtClean="0"/>
              <a:t>Merkezini</a:t>
            </a:r>
            <a:r>
              <a:rPr lang="tr-TR" b="1" dirty="0" smtClean="0"/>
              <a:t> arayarak </a:t>
            </a:r>
            <a:r>
              <a:rPr lang="tr-TR" b="1" dirty="0"/>
              <a:t>istedikleri hastane ve hekimden randevu alırlar.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MHRS NASIL ÇALIŞIYOR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67238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HBYS ‟</a:t>
            </a:r>
            <a:r>
              <a:rPr lang="tr-TR" b="1" dirty="0" err="1"/>
              <a:t>lerinde</a:t>
            </a:r>
            <a:r>
              <a:rPr lang="tr-TR" b="1" dirty="0"/>
              <a:t> MHRS web servislerini tanımlamış</a:t>
            </a:r>
          </a:p>
          <a:p>
            <a:pPr marL="0" indent="0">
              <a:buNone/>
            </a:pPr>
            <a:r>
              <a:rPr lang="tr-TR" b="1" dirty="0"/>
              <a:t>ve işler durumda bulundururlar</a:t>
            </a:r>
          </a:p>
          <a:p>
            <a:r>
              <a:rPr lang="tr-TR" b="1" dirty="0"/>
              <a:t>• Güncel olarak 30 günlük hekim çalışma cetvelleri</a:t>
            </a:r>
          </a:p>
          <a:p>
            <a:pPr marL="0" indent="0">
              <a:buNone/>
            </a:pPr>
            <a:r>
              <a:rPr lang="tr-TR" b="1" dirty="0"/>
              <a:t>bulundururlar</a:t>
            </a:r>
          </a:p>
          <a:p>
            <a:r>
              <a:rPr lang="tr-TR" b="1" dirty="0"/>
              <a:t>• HBYS üzerinden otomatik olarak düzenli randevu</a:t>
            </a:r>
          </a:p>
          <a:p>
            <a:pPr marL="0" indent="0">
              <a:buNone/>
            </a:pPr>
            <a:r>
              <a:rPr lang="tr-TR" b="1" dirty="0" smtClean="0"/>
              <a:t>sorgulamaları yaparlar</a:t>
            </a:r>
            <a:endParaRPr lang="tr-TR" b="1" dirty="0"/>
          </a:p>
          <a:p>
            <a:r>
              <a:rPr lang="tr-TR" b="1" dirty="0"/>
              <a:t>• Yukarıdaki entegre kriterleri </a:t>
            </a:r>
            <a:r>
              <a:rPr lang="tr-TR" b="1" dirty="0" smtClean="0"/>
              <a:t>yanı sıra </a:t>
            </a:r>
            <a:r>
              <a:rPr lang="tr-TR" b="1" dirty="0"/>
              <a:t>düzenli ve</a:t>
            </a:r>
          </a:p>
          <a:p>
            <a:pPr marL="0" indent="0">
              <a:buNone/>
            </a:pPr>
            <a:r>
              <a:rPr lang="tr-TR" b="1" dirty="0"/>
              <a:t>otomatik olarak randevu durumu güncellerler.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HBYS-MHRS ENTEGRASYONU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83019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1091821"/>
            <a:ext cx="7745505" cy="5034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Bir hastanenin MHRS‟ YE entegre kabul edilebilmesi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için aşağıdaki kriterleri yerine getirmiş olması gerekmektedir:</a:t>
            </a:r>
          </a:p>
          <a:p>
            <a:r>
              <a:rPr lang="tr-TR" b="1" dirty="0"/>
              <a:t>•Güncel olarak 30 günlük hekim çalışma cetvelleri bulundurmak.</a:t>
            </a:r>
          </a:p>
          <a:p>
            <a:r>
              <a:rPr lang="tr-TR" b="1" dirty="0"/>
              <a:t>•HBYS „</a:t>
            </a:r>
            <a:r>
              <a:rPr lang="tr-TR" b="1" dirty="0" err="1"/>
              <a:t>lerinde</a:t>
            </a:r>
            <a:r>
              <a:rPr lang="tr-TR" b="1" dirty="0"/>
              <a:t> EK 1„de belirtilen MHRS web servislerini tanımlamış ve</a:t>
            </a:r>
          </a:p>
          <a:p>
            <a:r>
              <a:rPr lang="tr-TR" b="1" dirty="0"/>
              <a:t>işler durumda bulundurmak.</a:t>
            </a:r>
          </a:p>
          <a:p>
            <a:r>
              <a:rPr lang="sv-SE" b="1" dirty="0"/>
              <a:t>•HBYS üzerinden otomatik olarak düzenli randevu </a:t>
            </a:r>
            <a:r>
              <a:rPr lang="sv-SE" b="1" dirty="0" smtClean="0"/>
              <a:t>sorgulamaları</a:t>
            </a:r>
            <a:r>
              <a:rPr lang="tr-TR" b="1" dirty="0" smtClean="0"/>
              <a:t> yapmak</a:t>
            </a:r>
            <a:r>
              <a:rPr lang="tr-TR" b="1" dirty="0"/>
              <a:t>.</a:t>
            </a:r>
          </a:p>
          <a:p>
            <a:r>
              <a:rPr lang="tr-TR" b="1" dirty="0"/>
              <a:t>•HBYS üzerinden otomatik olarak randevu zamanından sonra aynı </a:t>
            </a:r>
            <a:r>
              <a:rPr lang="tr-TR" b="1" dirty="0" smtClean="0"/>
              <a:t>gün içerisinde </a:t>
            </a:r>
            <a:r>
              <a:rPr lang="tr-TR" b="1" dirty="0"/>
              <a:t>“hasta muayenesine geldi veya gelmedi” şeklinde </a:t>
            </a:r>
            <a:r>
              <a:rPr lang="tr-TR" b="1" dirty="0" smtClean="0"/>
              <a:t>randevu durumu </a:t>
            </a:r>
            <a:r>
              <a:rPr lang="tr-TR" b="1" dirty="0"/>
              <a:t>güncellemek.</a:t>
            </a:r>
          </a:p>
        </p:txBody>
      </p:sp>
    </p:spTree>
    <p:extLst>
      <p:ext uri="{BB962C8B-B14F-4D97-AF65-F5344CB8AC3E}">
        <p14:creationId xmlns:p14="http://schemas.microsoft.com/office/powerpoint/2010/main" val="238201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Hastaneler, düzenli olarak birer aylık (1 ay) güncel </a:t>
            </a:r>
            <a:r>
              <a:rPr lang="tr-TR" b="1" dirty="0" smtClean="0"/>
              <a:t>çalışma cetvellerini</a:t>
            </a:r>
            <a:r>
              <a:rPr lang="tr-TR" b="1" dirty="0"/>
              <a:t>, sisteme girmekle yükümlüdür. </a:t>
            </a:r>
            <a:r>
              <a:rPr lang="tr-TR" b="1" dirty="0" err="1"/>
              <a:t>MHRS‟de</a:t>
            </a:r>
            <a:r>
              <a:rPr lang="tr-TR" b="1" dirty="0"/>
              <a:t> hekimlerin </a:t>
            </a:r>
            <a:r>
              <a:rPr lang="tr-TR" b="1" dirty="0" smtClean="0"/>
              <a:t>sürekli olarak </a:t>
            </a:r>
            <a:r>
              <a:rPr lang="tr-TR" b="1" dirty="0"/>
              <a:t>birer aylık(1 ay) güncel çalışma cetvelleri bulunması zorunludur.</a:t>
            </a:r>
          </a:p>
          <a:p>
            <a:r>
              <a:rPr lang="tr-TR" b="1" dirty="0"/>
              <a:t>Hekim çalışma cetveli ile ilgili hastane, hekimlerinin o </a:t>
            </a:r>
            <a:r>
              <a:rPr lang="tr-TR" b="1" dirty="0" smtClean="0"/>
              <a:t>çalışma cetvelinin </a:t>
            </a:r>
            <a:r>
              <a:rPr lang="tr-TR" b="1" dirty="0"/>
              <a:t>geçerli olduğu tarih ve saat aralığında çalışacağını </a:t>
            </a:r>
            <a:r>
              <a:rPr lang="tr-TR" b="1" dirty="0" smtClean="0"/>
              <a:t>taahhüt etmektedir</a:t>
            </a:r>
            <a:r>
              <a:rPr lang="tr-TR" b="1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HEKİM ÇALIŞMA CETVELİ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87948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MHRS iş planı, hastanenin bu taahhüdüne </a:t>
            </a:r>
            <a:r>
              <a:rPr lang="tr-TR" b="1" dirty="0" smtClean="0"/>
              <a:t>dayanılarak hazırlanmaktadır.</a:t>
            </a:r>
          </a:p>
          <a:p>
            <a:r>
              <a:rPr lang="tr-TR" b="1" dirty="0" smtClean="0"/>
              <a:t>Dolayısıyla </a:t>
            </a:r>
            <a:r>
              <a:rPr lang="tr-TR" b="1" dirty="0"/>
              <a:t>hastane taahhüdünü yerine getirmekle</a:t>
            </a:r>
          </a:p>
          <a:p>
            <a:pPr marL="0" indent="0">
              <a:buNone/>
            </a:pPr>
            <a:r>
              <a:rPr lang="tr-TR" b="1" dirty="0"/>
              <a:t>yükümlüdür.</a:t>
            </a:r>
          </a:p>
          <a:p>
            <a:r>
              <a:rPr lang="tr-TR" b="1" dirty="0"/>
              <a:t>Bu nedenle hastane idaresi, çalışma cetvelinde bildirilen tarih ve </a:t>
            </a:r>
            <a:r>
              <a:rPr lang="tr-TR" b="1" dirty="0" smtClean="0"/>
              <a:t>saat aralığında hekimlere </a:t>
            </a:r>
            <a:r>
              <a:rPr lang="tr-TR" b="1" dirty="0"/>
              <a:t>mücbir sebepler dışında izin vermeyecektir.</a:t>
            </a:r>
          </a:p>
        </p:txBody>
      </p:sp>
    </p:spTree>
    <p:extLst>
      <p:ext uri="{BB962C8B-B14F-4D97-AF65-F5344CB8AC3E}">
        <p14:creationId xmlns:p14="http://schemas.microsoft.com/office/powerpoint/2010/main" val="123364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Hastaneler, hekimlerin çalışmaları ile ilgili mücbir sebepler </a:t>
            </a:r>
            <a:r>
              <a:rPr lang="tr-TR" b="1" dirty="0" smtClean="0"/>
              <a:t>nedeniyle “randevu </a:t>
            </a:r>
            <a:r>
              <a:rPr lang="tr-TR" b="1" dirty="0"/>
              <a:t>iptal ve değişiklik taleplerini (çakışmaları)” randevu </a:t>
            </a:r>
            <a:r>
              <a:rPr lang="tr-TR" b="1" dirty="0" smtClean="0"/>
              <a:t>tarihinden en </a:t>
            </a:r>
            <a:r>
              <a:rPr lang="tr-TR" b="1" dirty="0"/>
              <a:t>geç 48 saat önce sisteme girmek suretiyle bildireceklerdir.</a:t>
            </a:r>
          </a:p>
          <a:p>
            <a:r>
              <a:rPr lang="tr-TR" b="1" dirty="0"/>
              <a:t>48 saatten az süre kalan durumlarda “randevu iptal ve </a:t>
            </a:r>
            <a:r>
              <a:rPr lang="tr-TR" b="1" dirty="0" smtClean="0"/>
              <a:t>değişiklik talepleri</a:t>
            </a:r>
            <a:r>
              <a:rPr lang="tr-TR" b="1" dirty="0"/>
              <a:t>” için MHRS </a:t>
            </a:r>
            <a:r>
              <a:rPr lang="tr-TR" b="1" dirty="0" err="1"/>
              <a:t>Koordinatörlüğü‟ne</a:t>
            </a:r>
            <a:r>
              <a:rPr lang="tr-TR" b="1" dirty="0"/>
              <a:t> başvuru yapılacak, talep </a:t>
            </a:r>
            <a:r>
              <a:rPr lang="tr-TR" b="1" dirty="0" smtClean="0"/>
              <a:t>uygun görülürse</a:t>
            </a:r>
            <a:r>
              <a:rPr lang="tr-TR" b="1" dirty="0"/>
              <a:t>, değişiklik Koordinatörlük tarafından yapılacaktır.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/>
              <a:t>ÇALIŞMA DÜZENİ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336251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699</Words>
  <Application>Microsoft Office PowerPoint</Application>
  <PresentationFormat>Ekran Gösterisi (4:3)</PresentationFormat>
  <Paragraphs>79</Paragraphs>
  <Slides>17</Slides>
  <Notes>0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Book Antiqua</vt:lpstr>
      <vt:lpstr>Calibri</vt:lpstr>
      <vt:lpstr>Wingdings</vt:lpstr>
      <vt:lpstr>Cilt</vt:lpstr>
      <vt:lpstr>MHRS KULLANIMI</vt:lpstr>
      <vt:lpstr>MHRS</vt:lpstr>
      <vt:lpstr>PLAN</vt:lpstr>
      <vt:lpstr>MHRS NASIL ÇALIŞIYOR</vt:lpstr>
      <vt:lpstr>HBYS-MHRS ENTEGRASYONU</vt:lpstr>
      <vt:lpstr>PowerPoint Sunusu</vt:lpstr>
      <vt:lpstr>HEKİM ÇALIŞMA CETVELİ</vt:lpstr>
      <vt:lpstr>PowerPoint Sunusu</vt:lpstr>
      <vt:lpstr>ÇALIŞMA DÜZENİ</vt:lpstr>
      <vt:lpstr>PowerPoint Sunusu</vt:lpstr>
      <vt:lpstr>RANDEVU DEĞİŞİKLİĞİ</vt:lpstr>
      <vt:lpstr>HİZMET SUNUMU</vt:lpstr>
      <vt:lpstr>MHRS EKİBİ</vt:lpstr>
      <vt:lpstr>MHRS EKİBİ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MHRS KULLANIMI</dc:title>
  <cp:lastModifiedBy>Hatice YILDIRIM</cp:lastModifiedBy>
  <cp:revision>6</cp:revision>
  <cp:lastPrinted>2018-02-16T07:41:15Z</cp:lastPrinted>
  <dcterms:modified xsi:type="dcterms:W3CDTF">2018-02-16T07:44:20Z</dcterms:modified>
</cp:coreProperties>
</file>