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6" r:id="rId5"/>
    <p:sldId id="284" r:id="rId6"/>
    <p:sldId id="270" r:id="rId7"/>
    <p:sldId id="257" r:id="rId8"/>
    <p:sldId id="271" r:id="rId9"/>
    <p:sldId id="272" r:id="rId10"/>
    <p:sldId id="283" r:id="rId11"/>
    <p:sldId id="273" r:id="rId12"/>
    <p:sldId id="285" r:id="rId13"/>
    <p:sldId id="274" r:id="rId14"/>
    <p:sldId id="280" r:id="rId15"/>
    <p:sldId id="281" r:id="rId16"/>
    <p:sldId id="277" r:id="rId17"/>
    <p:sldId id="278" r:id="rId18"/>
    <p:sldId id="282" r:id="rId19"/>
    <p:sldId id="279" r:id="rId20"/>
    <p:sldId id="286" r:id="rId21"/>
    <p:sldId id="287" r:id="rId22"/>
    <p:sldId id="288" r:id="rId23"/>
    <p:sldId id="289" r:id="rId24"/>
    <p:sldId id="290" r:id="rId25"/>
    <p:sldId id="291" r:id="rId26"/>
    <p:sldId id="292" r:id="rId27"/>
    <p:sldId id="293"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74" autoAdjust="0"/>
  </p:normalViewPr>
  <p:slideViewPr>
    <p:cSldViewPr>
      <p:cViewPr varScale="1">
        <p:scale>
          <a:sx n="70" d="100"/>
          <a:sy n="70" d="100"/>
        </p:scale>
        <p:origin x="-576" y="-108"/>
      </p:cViewPr>
      <p:guideLst>
        <p:guide orient="horz" pos="2160"/>
        <p:guide pos="3839"/>
      </p:guideLst>
    </p:cSldViewPr>
  </p:slideViewPr>
  <p:notesTextViewPr>
    <p:cViewPr>
      <p:scale>
        <a:sx n="1" d="1"/>
        <a:sy n="1" d="1"/>
      </p:scale>
      <p:origin x="0" y="0"/>
    </p:cViewPr>
  </p:notesTextViewPr>
  <p:notesViewPr>
    <p:cSldViewPr showGuides="1">
      <p:cViewPr varScale="1">
        <p:scale>
          <a:sx n="101" d="100"/>
          <a:sy n="101" d="100"/>
        </p:scale>
        <p:origin x="184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E58BD-BF75-420B-A52F-24E526D0D66F}" type="doc">
      <dgm:prSet loTypeId="urn:microsoft.com/office/officeart/2005/8/layout/hList7#1" loCatId="picture" qsTypeId="urn:microsoft.com/office/officeart/2005/8/quickstyle/simple4" qsCatId="simple" csTypeId="urn:microsoft.com/office/officeart/2005/8/colors/colorful1#1" csCatId="colorful" phldr="1"/>
      <dgm:spPr/>
      <dgm:t>
        <a:bodyPr/>
        <a:lstStyle/>
        <a:p>
          <a:endParaRPr lang="tr-TR"/>
        </a:p>
      </dgm:t>
    </dgm:pt>
    <dgm:pt modelId="{3118A317-60D0-41A4-B2CC-B5D8017C791E}">
      <dgm:prSet phldrT="[Text]"/>
      <dgm:spPr/>
      <dgm:t>
        <a:bodyPr/>
        <a:lstStyle/>
        <a:p>
          <a:pPr algn="ctr" defTabSz="914400" rtl="1">
            <a:buNone/>
          </a:pPr>
          <a:r>
            <a:rPr lang="tr-TR" sz="1800" b="1" i="0" noProof="0" dirty="0" smtClean="0">
              <a:solidFill>
                <a:schemeClr val="bg1"/>
              </a:solidFill>
              <a:latin typeface="+mn-lt"/>
              <a:ea typeface="+mn-ea"/>
              <a:cs typeface="+mn-cs"/>
            </a:rPr>
            <a:t>Öfke Kontrolü</a:t>
          </a:r>
          <a:endParaRPr lang="tr-TR" sz="1800" b="1" i="0" noProof="0" dirty="0">
            <a:solidFill>
              <a:schemeClr val="bg1"/>
            </a:solidFill>
            <a:latin typeface="+mn-lt"/>
            <a:ea typeface="+mn-ea"/>
            <a:cs typeface="+mn-cs"/>
          </a:endParaRPr>
        </a:p>
      </dgm:t>
      <dgm:extLst>
        <a:ext uri="{E40237B7-FDA0-4F09-8148-C483321AD2D9}">
          <dgm14:cNvPr xmlns:dgm14="http://schemas.microsoft.com/office/drawing/2010/diagram" xmlns="" id="0" name="" title="Sma"/>
        </a:ext>
      </dgm:extLst>
    </dgm:pt>
    <dgm:pt modelId="{E7B17F68-7FE7-4110-894E-92BF38DFD7CD}" type="sibTrans" cxnId="{463787E1-FAF6-4E61-8A53-F38513C5611F}">
      <dgm:prSet/>
      <dgm:spPr/>
      <dgm:t>
        <a:bodyPr/>
        <a:lstStyle/>
        <a:p>
          <a:pPr algn="ctr"/>
          <a:endParaRPr lang="en-US"/>
        </a:p>
      </dgm:t>
    </dgm:pt>
    <dgm:pt modelId="{3F8F5809-48F8-44B9-BCB7-AE5DD5B0B62B}" type="parTrans" cxnId="{463787E1-FAF6-4E61-8A53-F38513C5611F}">
      <dgm:prSet/>
      <dgm:spPr/>
      <dgm:t>
        <a:bodyPr/>
        <a:lstStyle/>
        <a:p>
          <a:pPr algn="ctr"/>
          <a:endParaRPr lang="en-US"/>
        </a:p>
      </dgm:t>
    </dgm:pt>
    <dgm:pt modelId="{A4F94BB9-BAD7-4A68-A532-4FF9EE4AC0E2}">
      <dgm:prSet phldrT="[Text]"/>
      <dgm:spPr/>
      <dgm:t>
        <a:bodyPr/>
        <a:lstStyle/>
        <a:p>
          <a:pPr algn="ctr"/>
          <a:endParaRPr lang="tr-TR" noProof="0" dirty="0"/>
        </a:p>
      </dgm:t>
    </dgm:pt>
    <dgm:pt modelId="{A8BC2AD4-F4CE-436B-A4CE-703E1CA95650}" type="sibTrans" cxnId="{21F7DAB3-7052-4AFC-AFB1-9370358A8DA6}">
      <dgm:prSet/>
      <dgm:spPr/>
      <dgm:t>
        <a:bodyPr/>
        <a:lstStyle/>
        <a:p>
          <a:pPr algn="ctr"/>
          <a:endParaRPr lang="en-US"/>
        </a:p>
      </dgm:t>
    </dgm:pt>
    <dgm:pt modelId="{B43BB7AD-7830-43C3-A409-AA1D152A9C99}" type="parTrans" cxnId="{21F7DAB3-7052-4AFC-AFB1-9370358A8DA6}">
      <dgm:prSet/>
      <dgm:spPr/>
      <dgm:t>
        <a:bodyPr/>
        <a:lstStyle/>
        <a:p>
          <a:pPr algn="ctr"/>
          <a:endParaRPr lang="en-US"/>
        </a:p>
      </dgm:t>
    </dgm:pt>
    <dgm:pt modelId="{898D354D-3324-45B8-9F8B-D4B77602A249}">
      <dgm:prSet phldrT="[Text]"/>
      <dgm:spPr/>
      <dgm:t>
        <a:bodyPr/>
        <a:lstStyle/>
        <a:p>
          <a:pPr algn="ctr"/>
          <a:endParaRPr lang="tr-TR" noProof="0" dirty="0">
            <a:solidFill>
              <a:schemeClr val="bg1"/>
            </a:solidFill>
            <a:latin typeface="+mn-lt"/>
          </a:endParaRPr>
        </a:p>
      </dgm:t>
    </dgm:pt>
    <dgm:pt modelId="{D67B3502-2D7B-46AE-9CAB-26C084B296DB}" type="sibTrans" cxnId="{808A7BF3-D80F-4C6D-985F-FAE1D7F56FC3}">
      <dgm:prSet/>
      <dgm:spPr/>
      <dgm:t>
        <a:bodyPr/>
        <a:lstStyle/>
        <a:p>
          <a:pPr algn="ctr"/>
          <a:endParaRPr lang="en-US"/>
        </a:p>
      </dgm:t>
    </dgm:pt>
    <dgm:pt modelId="{7E025199-E2D8-4DD4-A9EF-BB372E656202}" type="parTrans" cxnId="{808A7BF3-D80F-4C6D-985F-FAE1D7F56FC3}">
      <dgm:prSet/>
      <dgm:spPr/>
      <dgm:t>
        <a:bodyPr/>
        <a:lstStyle/>
        <a:p>
          <a:pPr algn="ctr"/>
          <a:endParaRPr lang="en-US"/>
        </a:p>
      </dgm:t>
    </dgm:pt>
    <dgm:pt modelId="{A9169681-0A54-4CD7-AABD-86F648B30274}">
      <dgm:prSet phldrT="[Text]"/>
      <dgm:spPr/>
      <dgm:t>
        <a:bodyPr/>
        <a:lstStyle/>
        <a:p>
          <a:pPr algn="ctr" defTabSz="914400" rtl="1">
            <a:buNone/>
          </a:pPr>
          <a:r>
            <a:rPr lang="tr-TR" sz="1800" b="1" i="0" noProof="0" dirty="0" smtClean="0">
              <a:solidFill>
                <a:schemeClr val="bg1"/>
              </a:solidFill>
              <a:latin typeface="+mn-lt"/>
              <a:ea typeface="+mn-ea"/>
              <a:cs typeface="+mn-cs"/>
            </a:rPr>
            <a:t>Tükenmişlik Sendromu </a:t>
          </a:r>
          <a:endParaRPr lang="tr-TR" sz="1800" b="1" i="0" noProof="0" dirty="0">
            <a:solidFill>
              <a:schemeClr val="bg1"/>
            </a:solidFill>
            <a:latin typeface="+mn-lt"/>
            <a:ea typeface="+mn-ea"/>
            <a:cs typeface="+mn-cs"/>
          </a:endParaRPr>
        </a:p>
      </dgm:t>
    </dgm:pt>
    <dgm:pt modelId="{D98B41B2-9A3F-4C9F-8B26-B13ADDF89ED1}" type="sibTrans" cxnId="{1E7FCE68-8C62-4593-A124-5AD079D108D7}">
      <dgm:prSet/>
      <dgm:spPr/>
      <dgm:t>
        <a:bodyPr/>
        <a:lstStyle/>
        <a:p>
          <a:pPr algn="ctr"/>
          <a:endParaRPr lang="en-US"/>
        </a:p>
      </dgm:t>
    </dgm:pt>
    <dgm:pt modelId="{A8C519D5-3D19-46B8-A032-0629A7E06319}" type="parTrans" cxnId="{1E7FCE68-8C62-4593-A124-5AD079D108D7}">
      <dgm:prSet/>
      <dgm:spPr/>
      <dgm:t>
        <a:bodyPr/>
        <a:lstStyle/>
        <a:p>
          <a:pPr algn="ctr"/>
          <a:endParaRPr lang="en-US"/>
        </a:p>
      </dgm:t>
    </dgm:pt>
    <dgm:pt modelId="{3087A22B-339C-487B-8B30-FF18239E7E70}">
      <dgm:prSet phldrT="[Text]"/>
      <dgm:spPr/>
      <dgm:t>
        <a:bodyPr/>
        <a:lstStyle/>
        <a:p>
          <a:pPr algn="ctr"/>
          <a:endParaRPr lang="tr-TR" b="1" noProof="0" dirty="0"/>
        </a:p>
      </dgm:t>
    </dgm:pt>
    <dgm:pt modelId="{E7EBFC08-AC1A-4D48-8110-24B133E3166D}" type="sibTrans" cxnId="{7A169166-7393-4A38-B61C-EAF27577C5BB}">
      <dgm:prSet/>
      <dgm:spPr/>
      <dgm:t>
        <a:bodyPr/>
        <a:lstStyle/>
        <a:p>
          <a:pPr algn="ctr"/>
          <a:endParaRPr lang="en-US"/>
        </a:p>
      </dgm:t>
    </dgm:pt>
    <dgm:pt modelId="{AC35DF72-03A1-4AF2-A8DD-0B3AADC5A45F}" type="parTrans" cxnId="{7A169166-7393-4A38-B61C-EAF27577C5BB}">
      <dgm:prSet/>
      <dgm:spPr/>
      <dgm:t>
        <a:bodyPr/>
        <a:lstStyle/>
        <a:p>
          <a:pPr algn="ctr"/>
          <a:endParaRPr lang="en-US"/>
        </a:p>
      </dgm:t>
    </dgm:pt>
    <dgm:pt modelId="{45DA039F-DE64-4380-95FC-A2A90DAC071E}">
      <dgm:prSet phldrT="[Text]"/>
      <dgm:spPr/>
      <dgm:t>
        <a:bodyPr/>
        <a:lstStyle/>
        <a:p>
          <a:pPr algn="ctr" defTabSz="914400" rtl="1">
            <a:buNone/>
          </a:pPr>
          <a:r>
            <a:rPr lang="tr-TR" sz="1800" b="1" i="0" noProof="0" dirty="0" smtClean="0">
              <a:solidFill>
                <a:schemeClr val="bg1"/>
              </a:solidFill>
              <a:latin typeface="+mn-lt"/>
              <a:ea typeface="+mn-ea"/>
              <a:cs typeface="+mn-cs"/>
            </a:rPr>
            <a:t>Stres Yönetimi</a:t>
          </a:r>
          <a:endParaRPr lang="tr-TR" sz="1800" b="1" i="0" noProof="0" dirty="0">
            <a:solidFill>
              <a:schemeClr val="bg1"/>
            </a:solidFill>
            <a:latin typeface="+mn-lt"/>
            <a:ea typeface="+mn-ea"/>
            <a:cs typeface="+mn-cs"/>
          </a:endParaRPr>
        </a:p>
      </dgm:t>
    </dgm:pt>
    <dgm:pt modelId="{A678A0E9-E7A5-4DB8-B0B0-D78685560D95}" type="sibTrans" cxnId="{348E3351-276D-49CA-B89B-C0262DFEE1ED}">
      <dgm:prSet/>
      <dgm:spPr/>
      <dgm:t>
        <a:bodyPr/>
        <a:lstStyle/>
        <a:p>
          <a:pPr algn="ctr"/>
          <a:endParaRPr lang="en-US"/>
        </a:p>
      </dgm:t>
    </dgm:pt>
    <dgm:pt modelId="{DC346811-6E6F-4CDA-AE8B-678E3F09AFEA}" type="parTrans" cxnId="{348E3351-276D-49CA-B89B-C0262DFEE1ED}">
      <dgm:prSet/>
      <dgm:spPr/>
      <dgm:t>
        <a:bodyPr/>
        <a:lstStyle/>
        <a:p>
          <a:pPr algn="ctr"/>
          <a:endParaRPr lang="en-US"/>
        </a:p>
      </dgm:t>
    </dgm:pt>
    <dgm:pt modelId="{C3F419DB-BC8E-46C9-AA7D-177C8850E015}" type="pres">
      <dgm:prSet presAssocID="{F2AE58BD-BF75-420B-A52F-24E526D0D66F}" presName="Name0" presStyleCnt="0">
        <dgm:presLayoutVars>
          <dgm:dir/>
          <dgm:resizeHandles val="exact"/>
        </dgm:presLayoutVars>
      </dgm:prSet>
      <dgm:spPr/>
      <dgm:t>
        <a:bodyPr/>
        <a:lstStyle/>
        <a:p>
          <a:endParaRPr lang="tr-TR"/>
        </a:p>
      </dgm:t>
    </dgm:pt>
    <dgm:pt modelId="{4C873829-2C97-4B06-B237-A84F31812EC3}" type="pres">
      <dgm:prSet presAssocID="{F2AE58BD-BF75-420B-A52F-24E526D0D66F}" presName="fgShape" presStyleLbl="fgShp" presStyleIdx="0" presStyleCnt="1" custFlipVert="1" custFlipHor="0" custScaleX="473" custScaleY="7273"/>
      <dgm:spPr>
        <a:prstGeom prst="mathMinus">
          <a:avLst/>
        </a:prstGeom>
      </dgm:spPr>
    </dgm:pt>
    <dgm:pt modelId="{2CAC6079-C8B8-4115-B0F0-29F6F727419E}" type="pres">
      <dgm:prSet presAssocID="{F2AE58BD-BF75-420B-A52F-24E526D0D66F}" presName="linComp" presStyleCnt="0"/>
      <dgm:spPr/>
    </dgm:pt>
    <dgm:pt modelId="{D753C9DD-D998-4339-A46F-E99A43C2B039}" type="pres">
      <dgm:prSet presAssocID="{45DA039F-DE64-4380-95FC-A2A90DAC071E}" presName="compNode" presStyleCnt="0"/>
      <dgm:spPr/>
    </dgm:pt>
    <dgm:pt modelId="{A36C4B19-1726-4D39-B264-D4D833FE7248}" type="pres">
      <dgm:prSet presAssocID="{45DA039F-DE64-4380-95FC-A2A90DAC071E}" presName="bkgdShape" presStyleLbl="node1" presStyleIdx="0" presStyleCnt="3"/>
      <dgm:spPr/>
      <dgm:t>
        <a:bodyPr/>
        <a:lstStyle/>
        <a:p>
          <a:endParaRPr lang="en-US"/>
        </a:p>
      </dgm:t>
    </dgm:pt>
    <dgm:pt modelId="{4DFFACD3-8132-42D6-A898-F90ECFF87F67}" type="pres">
      <dgm:prSet presAssocID="{45DA039F-DE64-4380-95FC-A2A90DAC071E}" presName="nodeTx" presStyleLbl="node1" presStyleIdx="0" presStyleCnt="3">
        <dgm:presLayoutVars>
          <dgm:bulletEnabled val="1"/>
        </dgm:presLayoutVars>
      </dgm:prSet>
      <dgm:spPr/>
      <dgm:t>
        <a:bodyPr/>
        <a:lstStyle/>
        <a:p>
          <a:endParaRPr lang="en-US"/>
        </a:p>
      </dgm:t>
    </dgm:pt>
    <dgm:pt modelId="{7876DAE8-C391-472A-8A0B-8944FE464962}" type="pres">
      <dgm:prSet presAssocID="{45DA039F-DE64-4380-95FC-A2A90DAC071E}" presName="invisiNode" presStyleLbl="node1" presStyleIdx="0" presStyleCnt="3"/>
      <dgm:spPr/>
    </dgm:pt>
    <dgm:pt modelId="{727D3A9B-A795-423C-B7A7-1BB6E5658D0C}" type="pres">
      <dgm:prSet presAssocID="{45DA039F-DE64-4380-95FC-A2A90DAC071E}" presName="imagNode" presStyleLbl="fgImgPlace1" presStyleIdx="0" presStyleCnt="3"/>
      <dgm:spPr>
        <a:blipFill rotWithShape="0">
          <a:blip xmlns:r="http://schemas.openxmlformats.org/officeDocument/2006/relationships" r:embed="rId1"/>
          <a:stretch>
            <a:fillRect/>
          </a:stretch>
        </a:blipFill>
      </dgm:spPr>
      <dgm:extLst>
        <a:ext uri="{E40237B7-FDA0-4F09-8148-C483321AD2D9}">
          <dgm14:cNvPr xmlns:dgm14="http://schemas.microsoft.com/office/drawing/2010/diagram" xmlns="" id="0" name="" descr="Woman working in lab" title="Sample Picture"/>
        </a:ext>
      </dgm:extLst>
    </dgm:pt>
    <dgm:pt modelId="{9D9CAD32-4AF0-4207-BBC4-36560EEB71F3}" type="pres">
      <dgm:prSet presAssocID="{A678A0E9-E7A5-4DB8-B0B0-D78685560D95}" presName="sibTrans" presStyleLbl="sibTrans2D1" presStyleIdx="0" presStyleCnt="0"/>
      <dgm:spPr/>
      <dgm:t>
        <a:bodyPr/>
        <a:lstStyle/>
        <a:p>
          <a:endParaRPr lang="en-US"/>
        </a:p>
      </dgm:t>
    </dgm:pt>
    <dgm:pt modelId="{75505A2F-9BA6-4363-8836-148F51C0377B}" type="pres">
      <dgm:prSet presAssocID="{3118A317-60D0-41A4-B2CC-B5D8017C791E}" presName="compNode" presStyleCnt="0"/>
      <dgm:spPr/>
    </dgm:pt>
    <dgm:pt modelId="{D01AE7B9-A41C-42D1-9643-5F9A35A24546}" type="pres">
      <dgm:prSet presAssocID="{3118A317-60D0-41A4-B2CC-B5D8017C791E}" presName="bkgdShape" presStyleLbl="node1" presStyleIdx="1" presStyleCnt="3"/>
      <dgm:spPr/>
      <dgm:t>
        <a:bodyPr/>
        <a:lstStyle/>
        <a:p>
          <a:endParaRPr lang="en-US"/>
        </a:p>
      </dgm:t>
    </dgm:pt>
    <dgm:pt modelId="{DB545290-BA99-4309-873D-82E975F9BA0B}" type="pres">
      <dgm:prSet presAssocID="{3118A317-60D0-41A4-B2CC-B5D8017C791E}" presName="nodeTx" presStyleLbl="node1" presStyleIdx="1" presStyleCnt="3">
        <dgm:presLayoutVars>
          <dgm:bulletEnabled val="1"/>
        </dgm:presLayoutVars>
      </dgm:prSet>
      <dgm:spPr/>
      <dgm:t>
        <a:bodyPr/>
        <a:lstStyle/>
        <a:p>
          <a:endParaRPr lang="en-US"/>
        </a:p>
      </dgm:t>
    </dgm:pt>
    <dgm:pt modelId="{3D7A1AF9-C249-495E-9F6B-1F1257700C79}" type="pres">
      <dgm:prSet presAssocID="{3118A317-60D0-41A4-B2CC-B5D8017C791E}" presName="invisiNode" presStyleLbl="node1" presStyleIdx="1" presStyleCnt="3"/>
      <dgm:spPr/>
    </dgm:pt>
    <dgm:pt modelId="{C5A5A305-2A95-4EC8-8803-E80EEA87BCB7}" type="pres">
      <dgm:prSet presAssocID="{3118A317-60D0-41A4-B2CC-B5D8017C791E}" presName="imagNode" presStyleLbl="fgImgPlace1" presStyleIdx="1" presStyleCnt="3"/>
      <dgm:spPr>
        <a:blipFill rotWithShape="0">
          <a:blip xmlns:r="http://schemas.openxmlformats.org/officeDocument/2006/relationships" r:embed="rId2"/>
          <a:stretch>
            <a:fillRect/>
          </a:stretch>
        </a:blipFill>
      </dgm:spPr>
      <dgm:extLst>
        <a:ext uri="{E40237B7-FDA0-4F09-8148-C483321AD2D9}">
          <dgm14:cNvPr xmlns:dgm14="http://schemas.microsoft.com/office/drawing/2010/diagram" xmlns="" id="0" name="" descr="Man looking through microscope" title="Sample Picture"/>
        </a:ext>
      </dgm:extLst>
    </dgm:pt>
    <dgm:pt modelId="{B16C01C6-9916-4AAA-8170-52FDA7A03B9F}" type="pres">
      <dgm:prSet presAssocID="{E7B17F68-7FE7-4110-894E-92BF38DFD7CD}" presName="sibTrans" presStyleLbl="sibTrans2D1" presStyleIdx="0" presStyleCnt="0"/>
      <dgm:spPr/>
      <dgm:t>
        <a:bodyPr/>
        <a:lstStyle/>
        <a:p>
          <a:endParaRPr lang="en-US"/>
        </a:p>
      </dgm:t>
    </dgm:pt>
    <dgm:pt modelId="{DA4CD541-82E1-4263-9F94-6E262A2680B6}" type="pres">
      <dgm:prSet presAssocID="{A9169681-0A54-4CD7-AABD-86F648B30274}" presName="compNode" presStyleCnt="0"/>
      <dgm:spPr/>
    </dgm:pt>
    <dgm:pt modelId="{C3B6A143-D2E6-4F14-930F-98D097330B45}" type="pres">
      <dgm:prSet presAssocID="{A9169681-0A54-4CD7-AABD-86F648B30274}" presName="bkgdShape" presStyleLbl="node1" presStyleIdx="2" presStyleCnt="3" custLinFactNeighborX="-1426" custLinFactNeighborY="-297"/>
      <dgm:spPr/>
      <dgm:t>
        <a:bodyPr/>
        <a:lstStyle/>
        <a:p>
          <a:endParaRPr lang="en-US"/>
        </a:p>
      </dgm:t>
    </dgm:pt>
    <dgm:pt modelId="{27E8D0BE-9FE1-4064-8064-96ED5B9A05CC}" type="pres">
      <dgm:prSet presAssocID="{A9169681-0A54-4CD7-AABD-86F648B30274}" presName="nodeTx" presStyleLbl="node1" presStyleIdx="2" presStyleCnt="3">
        <dgm:presLayoutVars>
          <dgm:bulletEnabled val="1"/>
        </dgm:presLayoutVars>
      </dgm:prSet>
      <dgm:spPr/>
      <dgm:t>
        <a:bodyPr/>
        <a:lstStyle/>
        <a:p>
          <a:endParaRPr lang="en-US"/>
        </a:p>
      </dgm:t>
    </dgm:pt>
    <dgm:pt modelId="{1EC3509F-A169-46C3-9BCA-AB382522ED5E}" type="pres">
      <dgm:prSet presAssocID="{A9169681-0A54-4CD7-AABD-86F648B30274}" presName="invisiNode" presStyleLbl="node1" presStyleIdx="2" presStyleCnt="3"/>
      <dgm:spPr/>
    </dgm:pt>
    <dgm:pt modelId="{889C8930-6E94-49B1-B790-7176F8E99005}" type="pres">
      <dgm:prSet presAssocID="{A9169681-0A54-4CD7-AABD-86F648B30274}" presName="imagNode" presStyleLbl="fgImgPlace1" presStyleIdx="2" presStyleCnt="3"/>
      <dgm:spPr>
        <a:blipFill rotWithShape="0">
          <a:blip xmlns:r="http://schemas.openxmlformats.org/officeDocument/2006/relationships" r:embed="rId3"/>
          <a:stretch>
            <a:fillRect/>
          </a:stretch>
        </a:blipFill>
      </dgm:spPr>
      <dgm:t>
        <a:bodyPr/>
        <a:lstStyle/>
        <a:p>
          <a:endParaRPr lang="tr-TR"/>
        </a:p>
      </dgm:t>
      <dgm:extLst>
        <a:ext uri="{E40237B7-FDA0-4F09-8148-C483321AD2D9}">
          <dgm14:cNvPr xmlns:dgm14="http://schemas.microsoft.com/office/drawing/2010/diagram" xmlns="" id="0" name="" descr="Closeup of lab equipment" title="Sample Picture"/>
        </a:ext>
      </dgm:extLst>
    </dgm:pt>
  </dgm:ptLst>
  <dgm:cxnLst>
    <dgm:cxn modelId="{3337A8F5-B1B3-4F2C-85C5-BE47D1E07381}" type="presOf" srcId="{3118A317-60D0-41A4-B2CC-B5D8017C791E}" destId="{DB545290-BA99-4309-873D-82E975F9BA0B}" srcOrd="1" destOrd="0" presId="urn:microsoft.com/office/officeart/2005/8/layout/hList7#1"/>
    <dgm:cxn modelId="{6FDD7D31-C811-404E-98FD-E10B3281928F}" type="presOf" srcId="{A4F94BB9-BAD7-4A68-A532-4FF9EE4AC0E2}" destId="{4DFFACD3-8132-42D6-A898-F90ECFF87F67}" srcOrd="1" destOrd="1" presId="urn:microsoft.com/office/officeart/2005/8/layout/hList7#1"/>
    <dgm:cxn modelId="{348E3351-276D-49CA-B89B-C0262DFEE1ED}" srcId="{F2AE58BD-BF75-420B-A52F-24E526D0D66F}" destId="{45DA039F-DE64-4380-95FC-A2A90DAC071E}" srcOrd="0" destOrd="0" parTransId="{DC346811-6E6F-4CDA-AE8B-678E3F09AFEA}" sibTransId="{A678A0E9-E7A5-4DB8-B0B0-D78685560D95}"/>
    <dgm:cxn modelId="{2F9FC124-D6BC-4EC9-8373-3D4BEFF2E7B1}" type="presOf" srcId="{A9169681-0A54-4CD7-AABD-86F648B30274}" destId="{27E8D0BE-9FE1-4064-8064-96ED5B9A05CC}" srcOrd="1" destOrd="0" presId="urn:microsoft.com/office/officeart/2005/8/layout/hList7#1"/>
    <dgm:cxn modelId="{7A169166-7393-4A38-B61C-EAF27577C5BB}" srcId="{A9169681-0A54-4CD7-AABD-86F648B30274}" destId="{3087A22B-339C-487B-8B30-FF18239E7E70}" srcOrd="0" destOrd="0" parTransId="{AC35DF72-03A1-4AF2-A8DD-0B3AADC5A45F}" sibTransId="{E7EBFC08-AC1A-4D48-8110-24B133E3166D}"/>
    <dgm:cxn modelId="{098726D4-3F0E-41AD-8F66-7E67622883EE}" type="presOf" srcId="{3087A22B-339C-487B-8B30-FF18239E7E70}" destId="{27E8D0BE-9FE1-4064-8064-96ED5B9A05CC}" srcOrd="1" destOrd="1" presId="urn:microsoft.com/office/officeart/2005/8/layout/hList7#1"/>
    <dgm:cxn modelId="{DBEFBF0B-3F5A-4392-8ACA-A7CBE8928628}" type="presOf" srcId="{45DA039F-DE64-4380-95FC-A2A90DAC071E}" destId="{4DFFACD3-8132-42D6-A898-F90ECFF87F67}" srcOrd="1" destOrd="0" presId="urn:microsoft.com/office/officeart/2005/8/layout/hList7#1"/>
    <dgm:cxn modelId="{1E7FCE68-8C62-4593-A124-5AD079D108D7}" srcId="{F2AE58BD-BF75-420B-A52F-24E526D0D66F}" destId="{A9169681-0A54-4CD7-AABD-86F648B30274}" srcOrd="2" destOrd="0" parTransId="{A8C519D5-3D19-46B8-A032-0629A7E06319}" sibTransId="{D98B41B2-9A3F-4C9F-8B26-B13ADDF89ED1}"/>
    <dgm:cxn modelId="{73D07D99-3414-4297-9FE7-16A31DB68C45}" type="presOf" srcId="{898D354D-3324-45B8-9F8B-D4B77602A249}" destId="{DB545290-BA99-4309-873D-82E975F9BA0B}" srcOrd="1" destOrd="1" presId="urn:microsoft.com/office/officeart/2005/8/layout/hList7#1"/>
    <dgm:cxn modelId="{ECD85268-E48D-41C2-BC06-BCDCFA31CAB5}" type="presOf" srcId="{898D354D-3324-45B8-9F8B-D4B77602A249}" destId="{D01AE7B9-A41C-42D1-9643-5F9A35A24546}" srcOrd="0" destOrd="1" presId="urn:microsoft.com/office/officeart/2005/8/layout/hList7#1"/>
    <dgm:cxn modelId="{808A7BF3-D80F-4C6D-985F-FAE1D7F56FC3}" srcId="{3118A317-60D0-41A4-B2CC-B5D8017C791E}" destId="{898D354D-3324-45B8-9F8B-D4B77602A249}" srcOrd="0" destOrd="0" parTransId="{7E025199-E2D8-4DD4-A9EF-BB372E656202}" sibTransId="{D67B3502-2D7B-46AE-9CAB-26C084B296DB}"/>
    <dgm:cxn modelId="{4E4E4D58-BE5F-4002-968A-95B7FE6D2827}" type="presOf" srcId="{3087A22B-339C-487B-8B30-FF18239E7E70}" destId="{C3B6A143-D2E6-4F14-930F-98D097330B45}" srcOrd="0" destOrd="1" presId="urn:microsoft.com/office/officeart/2005/8/layout/hList7#1"/>
    <dgm:cxn modelId="{01E677DA-BBA2-4FAD-A0E9-CDD78B4EC964}" type="presOf" srcId="{F2AE58BD-BF75-420B-A52F-24E526D0D66F}" destId="{C3F419DB-BC8E-46C9-AA7D-177C8850E015}" srcOrd="0" destOrd="0" presId="urn:microsoft.com/office/officeart/2005/8/layout/hList7#1"/>
    <dgm:cxn modelId="{FD74A9EF-EEDA-441C-B8A7-132360EF26B0}" type="presOf" srcId="{A4F94BB9-BAD7-4A68-A532-4FF9EE4AC0E2}" destId="{A36C4B19-1726-4D39-B264-D4D833FE7248}" srcOrd="0" destOrd="1" presId="urn:microsoft.com/office/officeart/2005/8/layout/hList7#1"/>
    <dgm:cxn modelId="{F2D76D39-035B-496B-A5A5-4B73C678F821}" type="presOf" srcId="{3118A317-60D0-41A4-B2CC-B5D8017C791E}" destId="{D01AE7B9-A41C-42D1-9643-5F9A35A24546}" srcOrd="0" destOrd="0" presId="urn:microsoft.com/office/officeart/2005/8/layout/hList7#1"/>
    <dgm:cxn modelId="{21F7DAB3-7052-4AFC-AFB1-9370358A8DA6}" srcId="{45DA039F-DE64-4380-95FC-A2A90DAC071E}" destId="{A4F94BB9-BAD7-4A68-A532-4FF9EE4AC0E2}" srcOrd="0" destOrd="0" parTransId="{B43BB7AD-7830-43C3-A409-AA1D152A9C99}" sibTransId="{A8BC2AD4-F4CE-436B-A4CE-703E1CA95650}"/>
    <dgm:cxn modelId="{463787E1-FAF6-4E61-8A53-F38513C5611F}" srcId="{F2AE58BD-BF75-420B-A52F-24E526D0D66F}" destId="{3118A317-60D0-41A4-B2CC-B5D8017C791E}" srcOrd="1" destOrd="0" parTransId="{3F8F5809-48F8-44B9-BCB7-AE5DD5B0B62B}" sibTransId="{E7B17F68-7FE7-4110-894E-92BF38DFD7CD}"/>
    <dgm:cxn modelId="{403C36DD-A506-4D19-A769-235DEB97500A}" type="presOf" srcId="{A678A0E9-E7A5-4DB8-B0B0-D78685560D95}" destId="{9D9CAD32-4AF0-4207-BBC4-36560EEB71F3}" srcOrd="0" destOrd="0" presId="urn:microsoft.com/office/officeart/2005/8/layout/hList7#1"/>
    <dgm:cxn modelId="{992C858D-617C-437C-935D-972EA4590AD7}" type="presOf" srcId="{A9169681-0A54-4CD7-AABD-86F648B30274}" destId="{C3B6A143-D2E6-4F14-930F-98D097330B45}" srcOrd="0" destOrd="0" presId="urn:microsoft.com/office/officeart/2005/8/layout/hList7#1"/>
    <dgm:cxn modelId="{7FEBB45E-8488-4A93-99D9-44DB2566EB18}" type="presOf" srcId="{E7B17F68-7FE7-4110-894E-92BF38DFD7CD}" destId="{B16C01C6-9916-4AAA-8170-52FDA7A03B9F}" srcOrd="0" destOrd="0" presId="urn:microsoft.com/office/officeart/2005/8/layout/hList7#1"/>
    <dgm:cxn modelId="{AF524AE7-D98E-4BCC-B9C6-FCDC669D3E0D}" type="presOf" srcId="{45DA039F-DE64-4380-95FC-A2A90DAC071E}" destId="{A36C4B19-1726-4D39-B264-D4D833FE7248}" srcOrd="0" destOrd="0" presId="urn:microsoft.com/office/officeart/2005/8/layout/hList7#1"/>
    <dgm:cxn modelId="{24DD2EB9-7D38-4130-8A25-2275CFA01B0F}" type="presParOf" srcId="{C3F419DB-BC8E-46C9-AA7D-177C8850E015}" destId="{4C873829-2C97-4B06-B237-A84F31812EC3}" srcOrd="0" destOrd="0" presId="urn:microsoft.com/office/officeart/2005/8/layout/hList7#1"/>
    <dgm:cxn modelId="{4FF400D2-9666-48E1-B5D2-744A25BACEC4}" type="presParOf" srcId="{C3F419DB-BC8E-46C9-AA7D-177C8850E015}" destId="{2CAC6079-C8B8-4115-B0F0-29F6F727419E}" srcOrd="1" destOrd="0" presId="urn:microsoft.com/office/officeart/2005/8/layout/hList7#1"/>
    <dgm:cxn modelId="{81F42942-4FF7-498B-9D0C-067BDED2FA7B}" type="presParOf" srcId="{2CAC6079-C8B8-4115-B0F0-29F6F727419E}" destId="{D753C9DD-D998-4339-A46F-E99A43C2B039}" srcOrd="0" destOrd="0" presId="urn:microsoft.com/office/officeart/2005/8/layout/hList7#1"/>
    <dgm:cxn modelId="{1482DC76-69A6-45A3-BD74-E108923A3055}" type="presParOf" srcId="{D753C9DD-D998-4339-A46F-E99A43C2B039}" destId="{A36C4B19-1726-4D39-B264-D4D833FE7248}" srcOrd="0" destOrd="0" presId="urn:microsoft.com/office/officeart/2005/8/layout/hList7#1"/>
    <dgm:cxn modelId="{B0F70046-57DC-4C26-886B-7C8BFD8AAFAE}" type="presParOf" srcId="{D753C9DD-D998-4339-A46F-E99A43C2B039}" destId="{4DFFACD3-8132-42D6-A898-F90ECFF87F67}" srcOrd="1" destOrd="0" presId="urn:microsoft.com/office/officeart/2005/8/layout/hList7#1"/>
    <dgm:cxn modelId="{675070C8-AE03-4624-96ED-740887AA525F}" type="presParOf" srcId="{D753C9DD-D998-4339-A46F-E99A43C2B039}" destId="{7876DAE8-C391-472A-8A0B-8944FE464962}" srcOrd="2" destOrd="0" presId="urn:microsoft.com/office/officeart/2005/8/layout/hList7#1"/>
    <dgm:cxn modelId="{A5FF1C29-345B-4B82-ADD9-8EAAC38C28D2}" type="presParOf" srcId="{D753C9DD-D998-4339-A46F-E99A43C2B039}" destId="{727D3A9B-A795-423C-B7A7-1BB6E5658D0C}" srcOrd="3" destOrd="0" presId="urn:microsoft.com/office/officeart/2005/8/layout/hList7#1"/>
    <dgm:cxn modelId="{CCE0B920-38EE-49F1-9FDD-D9816772FB02}" type="presParOf" srcId="{2CAC6079-C8B8-4115-B0F0-29F6F727419E}" destId="{9D9CAD32-4AF0-4207-BBC4-36560EEB71F3}" srcOrd="1" destOrd="0" presId="urn:microsoft.com/office/officeart/2005/8/layout/hList7#1"/>
    <dgm:cxn modelId="{97F7E2AB-E119-41EE-B8D4-889BE54C1BDE}" type="presParOf" srcId="{2CAC6079-C8B8-4115-B0F0-29F6F727419E}" destId="{75505A2F-9BA6-4363-8836-148F51C0377B}" srcOrd="2" destOrd="0" presId="urn:microsoft.com/office/officeart/2005/8/layout/hList7#1"/>
    <dgm:cxn modelId="{50731D18-505D-498A-B149-B56EC3853A58}" type="presParOf" srcId="{75505A2F-9BA6-4363-8836-148F51C0377B}" destId="{D01AE7B9-A41C-42D1-9643-5F9A35A24546}" srcOrd="0" destOrd="0" presId="urn:microsoft.com/office/officeart/2005/8/layout/hList7#1"/>
    <dgm:cxn modelId="{026FDE05-DFBC-43DD-BDFB-ACAF4F36711A}" type="presParOf" srcId="{75505A2F-9BA6-4363-8836-148F51C0377B}" destId="{DB545290-BA99-4309-873D-82E975F9BA0B}" srcOrd="1" destOrd="0" presId="urn:microsoft.com/office/officeart/2005/8/layout/hList7#1"/>
    <dgm:cxn modelId="{21336F45-A0EB-4B04-8EEE-A3AF3FD07B24}" type="presParOf" srcId="{75505A2F-9BA6-4363-8836-148F51C0377B}" destId="{3D7A1AF9-C249-495E-9F6B-1F1257700C79}" srcOrd="2" destOrd="0" presId="urn:microsoft.com/office/officeart/2005/8/layout/hList7#1"/>
    <dgm:cxn modelId="{449DE44C-7EE1-4F16-9289-F159A52FAC1C}" type="presParOf" srcId="{75505A2F-9BA6-4363-8836-148F51C0377B}" destId="{C5A5A305-2A95-4EC8-8803-E80EEA87BCB7}" srcOrd="3" destOrd="0" presId="urn:microsoft.com/office/officeart/2005/8/layout/hList7#1"/>
    <dgm:cxn modelId="{64E23A74-208B-4CFD-88FC-8D4D13FA1FD9}" type="presParOf" srcId="{2CAC6079-C8B8-4115-B0F0-29F6F727419E}" destId="{B16C01C6-9916-4AAA-8170-52FDA7A03B9F}" srcOrd="3" destOrd="0" presId="urn:microsoft.com/office/officeart/2005/8/layout/hList7#1"/>
    <dgm:cxn modelId="{92859EFA-6F96-45C0-A286-1B8D705FADD9}" type="presParOf" srcId="{2CAC6079-C8B8-4115-B0F0-29F6F727419E}" destId="{DA4CD541-82E1-4263-9F94-6E262A2680B6}" srcOrd="4" destOrd="0" presId="urn:microsoft.com/office/officeart/2005/8/layout/hList7#1"/>
    <dgm:cxn modelId="{17FE1759-F288-40F8-BCAF-4C033727DAD3}" type="presParOf" srcId="{DA4CD541-82E1-4263-9F94-6E262A2680B6}" destId="{C3B6A143-D2E6-4F14-930F-98D097330B45}" srcOrd="0" destOrd="0" presId="urn:microsoft.com/office/officeart/2005/8/layout/hList7#1"/>
    <dgm:cxn modelId="{C4272948-574E-4A37-A8C7-AEE33671C695}" type="presParOf" srcId="{DA4CD541-82E1-4263-9F94-6E262A2680B6}" destId="{27E8D0BE-9FE1-4064-8064-96ED5B9A05CC}" srcOrd="1" destOrd="0" presId="urn:microsoft.com/office/officeart/2005/8/layout/hList7#1"/>
    <dgm:cxn modelId="{100D2161-FBFC-45C6-AF36-DC76A2D533BA}" type="presParOf" srcId="{DA4CD541-82E1-4263-9F94-6E262A2680B6}" destId="{1EC3509F-A169-46C3-9BCA-AB382522ED5E}" srcOrd="2" destOrd="0" presId="urn:microsoft.com/office/officeart/2005/8/layout/hList7#1"/>
    <dgm:cxn modelId="{6AF4B510-2D27-4ACF-97B5-6E1FC7B35070}" type="presParOf" srcId="{DA4CD541-82E1-4263-9F94-6E262A2680B6}" destId="{889C8930-6E94-49B1-B790-7176F8E99005}"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6C4B19-1726-4D39-B264-D4D833FE7248}">
      <dsp:nvSpPr>
        <dsp:cNvPr id="0" name=""/>
        <dsp:cNvSpPr/>
      </dsp:nvSpPr>
      <dsp:spPr>
        <a:xfrm>
          <a:off x="2207" y="0"/>
          <a:ext cx="3434133" cy="4191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1">
          <a:noAutofit/>
        </a:bodyPr>
        <a:lstStyle/>
        <a:p>
          <a:pPr lvl="0" algn="ctr" defTabSz="914400" rtl="1">
            <a:lnSpc>
              <a:spcPct val="90000"/>
            </a:lnSpc>
            <a:spcBef>
              <a:spcPct val="0"/>
            </a:spcBef>
            <a:spcAft>
              <a:spcPct val="35000"/>
            </a:spcAft>
            <a:buNone/>
          </a:pPr>
          <a:r>
            <a:rPr lang="tr-TR" sz="2800" b="1" i="0" kern="1200" noProof="0" dirty="0" smtClean="0">
              <a:solidFill>
                <a:schemeClr val="bg1"/>
              </a:solidFill>
              <a:latin typeface="+mn-lt"/>
              <a:ea typeface="+mn-ea"/>
              <a:cs typeface="+mn-cs"/>
            </a:rPr>
            <a:t>Stres Yönetimi</a:t>
          </a:r>
          <a:endParaRPr lang="tr-TR" sz="2800" b="1" i="0" kern="1200" noProof="0" dirty="0">
            <a:solidFill>
              <a:schemeClr val="bg1"/>
            </a:solidFill>
            <a:latin typeface="+mn-lt"/>
            <a:ea typeface="+mn-ea"/>
            <a:cs typeface="+mn-cs"/>
          </a:endParaRPr>
        </a:p>
        <a:p>
          <a:pPr marL="228600" lvl="1" indent="-228600" algn="ctr" defTabSz="977900">
            <a:lnSpc>
              <a:spcPct val="90000"/>
            </a:lnSpc>
            <a:spcBef>
              <a:spcPct val="0"/>
            </a:spcBef>
            <a:spcAft>
              <a:spcPct val="15000"/>
            </a:spcAft>
            <a:buChar char="••"/>
          </a:pPr>
          <a:endParaRPr lang="tr-TR" sz="2200" kern="1200" noProof="0" dirty="0"/>
        </a:p>
      </dsp:txBody>
      <dsp:txXfrm>
        <a:off x="2207" y="1676400"/>
        <a:ext cx="3434133" cy="1676400"/>
      </dsp:txXfrm>
    </dsp:sp>
    <dsp:sp modelId="{727D3A9B-A795-423C-B7A7-1BB6E5658D0C}">
      <dsp:nvSpPr>
        <dsp:cNvPr id="0" name=""/>
        <dsp:cNvSpPr/>
      </dsp:nvSpPr>
      <dsp:spPr>
        <a:xfrm>
          <a:off x="1021472" y="251460"/>
          <a:ext cx="1395603" cy="1395603"/>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D01AE7B9-A41C-42D1-9643-5F9A35A24546}">
      <dsp:nvSpPr>
        <dsp:cNvPr id="0" name=""/>
        <dsp:cNvSpPr/>
      </dsp:nvSpPr>
      <dsp:spPr>
        <a:xfrm>
          <a:off x="3539364" y="0"/>
          <a:ext cx="3434133" cy="419100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1">
          <a:noAutofit/>
        </a:bodyPr>
        <a:lstStyle/>
        <a:p>
          <a:pPr lvl="0" algn="ctr" defTabSz="914400" rtl="1">
            <a:lnSpc>
              <a:spcPct val="90000"/>
            </a:lnSpc>
            <a:spcBef>
              <a:spcPct val="0"/>
            </a:spcBef>
            <a:spcAft>
              <a:spcPct val="35000"/>
            </a:spcAft>
            <a:buNone/>
          </a:pPr>
          <a:r>
            <a:rPr lang="tr-TR" sz="2800" b="1" i="0" kern="1200" noProof="0" dirty="0" smtClean="0">
              <a:solidFill>
                <a:schemeClr val="bg1"/>
              </a:solidFill>
              <a:latin typeface="+mn-lt"/>
              <a:ea typeface="+mn-ea"/>
              <a:cs typeface="+mn-cs"/>
            </a:rPr>
            <a:t>Öfke Kontrolü</a:t>
          </a:r>
          <a:endParaRPr lang="tr-TR" sz="2800" b="1" i="0" kern="1200" noProof="0" dirty="0">
            <a:solidFill>
              <a:schemeClr val="bg1"/>
            </a:solidFill>
            <a:latin typeface="+mn-lt"/>
            <a:ea typeface="+mn-ea"/>
            <a:cs typeface="+mn-cs"/>
          </a:endParaRPr>
        </a:p>
        <a:p>
          <a:pPr marL="228600" lvl="1" indent="-228600" algn="ctr" defTabSz="977900">
            <a:lnSpc>
              <a:spcPct val="90000"/>
            </a:lnSpc>
            <a:spcBef>
              <a:spcPct val="0"/>
            </a:spcBef>
            <a:spcAft>
              <a:spcPct val="15000"/>
            </a:spcAft>
            <a:buChar char="••"/>
          </a:pPr>
          <a:endParaRPr lang="tr-TR" sz="2200" kern="1200" noProof="0" dirty="0">
            <a:solidFill>
              <a:schemeClr val="bg1"/>
            </a:solidFill>
            <a:latin typeface="+mn-lt"/>
          </a:endParaRPr>
        </a:p>
      </dsp:txBody>
      <dsp:txXfrm>
        <a:off x="3539364" y="1676400"/>
        <a:ext cx="3434133" cy="1676400"/>
      </dsp:txXfrm>
    </dsp:sp>
    <dsp:sp modelId="{C5A5A305-2A95-4EC8-8803-E80EEA87BCB7}">
      <dsp:nvSpPr>
        <dsp:cNvPr id="0" name=""/>
        <dsp:cNvSpPr/>
      </dsp:nvSpPr>
      <dsp:spPr>
        <a:xfrm>
          <a:off x="4558629" y="251460"/>
          <a:ext cx="1395603" cy="1395603"/>
        </a:xfrm>
        <a:prstGeom prst="ellipse">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C3B6A143-D2E6-4F14-930F-98D097330B45}">
      <dsp:nvSpPr>
        <dsp:cNvPr id="0" name=""/>
        <dsp:cNvSpPr/>
      </dsp:nvSpPr>
      <dsp:spPr>
        <a:xfrm>
          <a:off x="7027551" y="0"/>
          <a:ext cx="3434133" cy="419100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1">
          <a:noAutofit/>
        </a:bodyPr>
        <a:lstStyle/>
        <a:p>
          <a:pPr lvl="0" algn="ctr" defTabSz="914400" rtl="1">
            <a:lnSpc>
              <a:spcPct val="90000"/>
            </a:lnSpc>
            <a:spcBef>
              <a:spcPct val="0"/>
            </a:spcBef>
            <a:spcAft>
              <a:spcPct val="35000"/>
            </a:spcAft>
            <a:buNone/>
          </a:pPr>
          <a:r>
            <a:rPr lang="tr-TR" sz="2800" b="1" i="0" kern="1200" noProof="0" dirty="0" smtClean="0">
              <a:solidFill>
                <a:schemeClr val="bg1"/>
              </a:solidFill>
              <a:latin typeface="+mn-lt"/>
              <a:ea typeface="+mn-ea"/>
              <a:cs typeface="+mn-cs"/>
            </a:rPr>
            <a:t>Tükenmişlik Sendromu </a:t>
          </a:r>
          <a:endParaRPr lang="tr-TR" sz="2800" b="1" i="0" kern="1200" noProof="0" dirty="0">
            <a:solidFill>
              <a:schemeClr val="bg1"/>
            </a:solidFill>
            <a:latin typeface="+mn-lt"/>
            <a:ea typeface="+mn-ea"/>
            <a:cs typeface="+mn-cs"/>
          </a:endParaRPr>
        </a:p>
        <a:p>
          <a:pPr marL="228600" lvl="1" indent="-228600" algn="ctr" defTabSz="977900">
            <a:lnSpc>
              <a:spcPct val="90000"/>
            </a:lnSpc>
            <a:spcBef>
              <a:spcPct val="0"/>
            </a:spcBef>
            <a:spcAft>
              <a:spcPct val="15000"/>
            </a:spcAft>
            <a:buChar char="••"/>
          </a:pPr>
          <a:endParaRPr lang="tr-TR" sz="2200" b="1" kern="1200" noProof="0" dirty="0"/>
        </a:p>
      </dsp:txBody>
      <dsp:txXfrm>
        <a:off x="7027551" y="1676400"/>
        <a:ext cx="3434133" cy="1676400"/>
      </dsp:txXfrm>
    </dsp:sp>
    <dsp:sp modelId="{889C8930-6E94-49B1-B790-7176F8E99005}">
      <dsp:nvSpPr>
        <dsp:cNvPr id="0" name=""/>
        <dsp:cNvSpPr/>
      </dsp:nvSpPr>
      <dsp:spPr>
        <a:xfrm>
          <a:off x="8095787" y="251460"/>
          <a:ext cx="1395603" cy="1395603"/>
        </a:xfrm>
        <a:prstGeom prst="ellipse">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4C873829-2C97-4B06-B237-A84F31812EC3}">
      <dsp:nvSpPr>
        <dsp:cNvPr id="0" name=""/>
        <dsp:cNvSpPr/>
      </dsp:nvSpPr>
      <dsp:spPr>
        <a:xfrm flipV="1">
          <a:off x="5233557" y="3644264"/>
          <a:ext cx="45747" cy="45721"/>
        </a:xfrm>
        <a:prstGeom prst="mathMinus">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6BEB48A8-E693-4727-8FE2-1FBC1BE2E48B}" type="datetime1">
              <a:rPr lang="tr-TR" smtClean="0"/>
              <a:pPr/>
              <a:t>03.03.2015</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A850423A-8BCE-448E-A97B-03A88B2B12C1}" type="slidenum">
              <a:rPr lang="tr-TR"/>
              <a:pPr/>
              <a:t>‹#›</a:t>
            </a:fld>
            <a:endParaRPr lang="tr-TR" dirty="0"/>
          </a:p>
        </p:txBody>
      </p:sp>
    </p:spTree>
    <p:extLst>
      <p:ext uri="{BB962C8B-B14F-4D97-AF65-F5344CB8AC3E}">
        <p14:creationId xmlns=""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4F789E17-5DB8-4E47-B978-E2F96967D7CE}" type="datetime1">
              <a:rPr lang="tr-TR" smtClean="0"/>
              <a:pPr/>
              <a:t>03.03.2015</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01F2A70B-78F2-4DCF-B53B-C990D2FAFB8A}" type="slidenum">
              <a:rPr lang="tr-TR" smtClean="0"/>
              <a:pPr/>
              <a:t>‹#›</a:t>
            </a:fld>
            <a:endParaRPr lang="tr-TR" dirty="0"/>
          </a:p>
        </p:txBody>
      </p:sp>
    </p:spTree>
    <p:extLst>
      <p:ext uri="{BB962C8B-B14F-4D97-AF65-F5344CB8AC3E}">
        <p14:creationId xmlns=""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1905000"/>
            <a:ext cx="9144000" cy="2667000"/>
          </a:xfrm>
        </p:spPr>
        <p:txBody>
          <a:bodyPr>
            <a:noAutofit/>
          </a:bodyPr>
          <a:lstStyle>
            <a:lvl1pPr latinLnBrk="0">
              <a:defRPr lang="tr-TR" sz="5400"/>
            </a:lvl1pPr>
          </a:lstStyle>
          <a:p>
            <a:r>
              <a:rPr lang="tr-TR" dirty="0"/>
              <a:t>Asıl başlık stili için tıklatın</a:t>
            </a:r>
          </a:p>
        </p:txBody>
      </p:sp>
      <p:sp>
        <p:nvSpPr>
          <p:cNvPr id="3" name="Alt Konu Başlığı 2"/>
          <p:cNvSpPr>
            <a:spLocks noGrp="1"/>
          </p:cNvSpPr>
          <p:nvPr>
            <p:ph type="subTitle" idx="1"/>
          </p:nvPr>
        </p:nvSpPr>
        <p:spPr>
          <a:xfrm>
            <a:off x="1522413" y="5105400"/>
            <a:ext cx="9143999" cy="1066800"/>
          </a:xfrm>
        </p:spPr>
        <p:txBody>
          <a:bodyPr/>
          <a:lstStyle>
            <a:lvl1pPr marL="0" indent="0" algn="l" latinLnBrk="0">
              <a:spcBef>
                <a:spcPts val="0"/>
              </a:spcBef>
              <a:buNone/>
              <a:defRPr lang="tr-TR">
                <a:solidFill>
                  <a:schemeClr val="tx1">
                    <a:tint val="75000"/>
                  </a:schemeClr>
                </a:solidFill>
              </a:defRPr>
            </a:lvl1pPr>
            <a:lvl2pPr marL="457200" indent="0" algn="ctr" latinLnBrk="0">
              <a:buNone/>
              <a:defRPr lang="tr-TR">
                <a:solidFill>
                  <a:schemeClr val="tx1">
                    <a:tint val="75000"/>
                  </a:schemeClr>
                </a:solidFill>
              </a:defRPr>
            </a:lvl2pPr>
            <a:lvl3pPr marL="914400" indent="0" algn="ctr" latinLnBrk="0">
              <a:buNone/>
              <a:defRPr lang="tr-TR">
                <a:solidFill>
                  <a:schemeClr val="tx1">
                    <a:tint val="75000"/>
                  </a:schemeClr>
                </a:solidFill>
              </a:defRPr>
            </a:lvl3pPr>
            <a:lvl4pPr marL="1371600" indent="0" algn="ctr" latinLnBrk="0">
              <a:buNone/>
              <a:defRPr lang="tr-TR">
                <a:solidFill>
                  <a:schemeClr val="tx1">
                    <a:tint val="75000"/>
                  </a:schemeClr>
                </a:solidFill>
              </a:defRPr>
            </a:lvl4pPr>
            <a:lvl5pPr marL="1828800" indent="0" algn="ctr" latinLnBrk="0">
              <a:buNone/>
              <a:defRPr lang="tr-TR">
                <a:solidFill>
                  <a:schemeClr val="tx1">
                    <a:tint val="75000"/>
                  </a:schemeClr>
                </a:solidFill>
              </a:defRPr>
            </a:lvl5pPr>
            <a:lvl6pPr marL="2286000" indent="0" algn="ctr" latinLnBrk="0">
              <a:buNone/>
              <a:defRPr lang="tr-TR">
                <a:solidFill>
                  <a:schemeClr val="tx1">
                    <a:tint val="75000"/>
                  </a:schemeClr>
                </a:solidFill>
              </a:defRPr>
            </a:lvl6pPr>
            <a:lvl7pPr marL="2743200" indent="0" algn="ctr" latinLnBrk="0">
              <a:buNone/>
              <a:defRPr lang="tr-TR">
                <a:solidFill>
                  <a:schemeClr val="tx1">
                    <a:tint val="75000"/>
                  </a:schemeClr>
                </a:solidFill>
              </a:defRPr>
            </a:lvl7pPr>
            <a:lvl8pPr marL="3200400" indent="0" algn="ctr" latinLnBrk="0">
              <a:buNone/>
              <a:defRPr lang="tr-TR">
                <a:solidFill>
                  <a:schemeClr val="tx1">
                    <a:tint val="75000"/>
                  </a:schemeClr>
                </a:solidFill>
              </a:defRPr>
            </a:lvl8pPr>
            <a:lvl9pPr marL="3657600" indent="0" algn="ctr" latinLnBrk="0">
              <a:buNone/>
              <a:defRPr lang="tr-TR">
                <a:solidFill>
                  <a:schemeClr val="tx1">
                    <a:tint val="75000"/>
                  </a:schemeClr>
                </a:solidFill>
              </a:defRPr>
            </a:lvl9pPr>
          </a:lstStyle>
          <a:p>
            <a:r>
              <a:rPr lang="tr-TR" dirty="0"/>
              <a:t>Asıl alt başlık stilini düzenlemek için tıklatın</a:t>
            </a:r>
          </a:p>
        </p:txBody>
      </p:sp>
      <p:grpSp>
        <p:nvGrpSpPr>
          <p:cNvPr id="256" name="çizgi"/>
          <p:cNvGrpSpPr/>
          <p:nvPr/>
        </p:nvGrpSpPr>
        <p:grpSpPr bwMode="invGray">
          <a:xfrm>
            <a:off x="1584896" y="4724400"/>
            <a:ext cx="8631936" cy="64008"/>
            <a:chOff x="-4110038" y="2703513"/>
            <a:chExt cx="17394239" cy="160336"/>
          </a:xfrm>
          <a:solidFill>
            <a:schemeClr val="accent1"/>
          </a:solidFill>
        </p:grpSpPr>
        <p:sp>
          <p:nvSpPr>
            <p:cNvPr id="257"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9"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Tree>
    <p:extLst>
      <p:ext uri="{BB962C8B-B14F-4D97-AF65-F5344CB8AC3E}">
        <p14:creationId xmlns="" xmlns:p14="http://schemas.microsoft.com/office/powerpoint/2010/main" val="674356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 name="çizgi"/>
          <p:cNvGrpSpPr/>
          <p:nvPr/>
        </p:nvGrpSpPr>
        <p:grpSpPr bwMode="invGray">
          <a:xfrm>
            <a:off x="1522413" y="1514475"/>
            <a:ext cx="10569575" cy="64008"/>
            <a:chOff x="1522413" y="1514475"/>
            <a:chExt cx="10569575" cy="64008"/>
          </a:xfrm>
        </p:grpSpPr>
        <p:sp>
          <p:nvSpPr>
            <p:cNvPr id="8" name="Serbest Biçi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lvl5pPr latinLnBrk="0">
              <a:defRPr lang="tr-TR"/>
            </a:lvl5pPr>
            <a:lvl6pPr marL="1956816" latinLnBrk="0">
              <a:defRPr lang="tr-TR"/>
            </a:lvl6pPr>
            <a:lvl7pPr marL="1956816" latinLnBrk="0">
              <a:defRPr lang="tr-TR"/>
            </a:lvl7pPr>
            <a:lvl8pPr marL="1956816" latinLnBrk="0">
              <a:defRPr lang="tr-TR"/>
            </a:lvl8pPr>
            <a:lvl9pPr marL="1956816"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F7ED59F2-41A3-4FC6-B28B-31A520BF1AE3}" type="datetime1">
              <a:rPr lang="tr-TR" smtClean="0"/>
              <a:pPr/>
              <a:t>03.03.2015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1267935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 name="çizgi"/>
          <p:cNvGrpSpPr/>
          <p:nvPr/>
        </p:nvGrpSpPr>
        <p:grpSpPr bwMode="invGray">
          <a:xfrm rot="5400000">
            <a:off x="6864412" y="3472598"/>
            <a:ext cx="6492240" cy="64008"/>
            <a:chOff x="1522413" y="1514475"/>
            <a:chExt cx="10569575" cy="64008"/>
          </a:xfrm>
        </p:grpSpPr>
        <p:sp>
          <p:nvSpPr>
            <p:cNvPr id="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Dikey Başlık 1"/>
          <p:cNvSpPr>
            <a:spLocks noGrp="1"/>
          </p:cNvSpPr>
          <p:nvPr>
            <p:ph type="title" orient="vert"/>
          </p:nvPr>
        </p:nvSpPr>
        <p:spPr>
          <a:xfrm>
            <a:off x="10361612" y="274639"/>
            <a:ext cx="1371600" cy="5901747"/>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608012" y="277813"/>
            <a:ext cx="9144001" cy="5898573"/>
          </a:xfrm>
        </p:spPr>
        <p:txBody>
          <a:bodyPr vert="eaVert"/>
          <a:lstStyle>
            <a:lvl5pPr latinLnBrk="0">
              <a:defRPr lang="tr-TR"/>
            </a:lvl5pPr>
            <a:lvl6pPr latinLnBrk="0">
              <a:defRPr lang="tr-TR"/>
            </a:lvl6pPr>
            <a:lvl7pPr latinLnBrk="0">
              <a:defRPr lang="tr-TR"/>
            </a:lvl7pPr>
            <a:lvl8pPr latinLnBrk="0">
              <a:defRPr lang="tr-TR" baseline="0"/>
            </a:lvl8pPr>
            <a:lvl9pPr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6CA8D436-8769-48FB-A01A-945FDB6BE38C}" type="datetime1">
              <a:rPr lang="tr-TR" smtClean="0"/>
              <a:pPr/>
              <a:t>03.03.2015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21179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167" name="çizgi"/>
          <p:cNvGrpSpPr/>
          <p:nvPr/>
        </p:nvGrpSpPr>
        <p:grpSpPr bwMode="invGray">
          <a:xfrm>
            <a:off x="1522413" y="1514475"/>
            <a:ext cx="10569575" cy="64008"/>
            <a:chOff x="1522413" y="1514475"/>
            <a:chExt cx="10569575" cy="64008"/>
          </a:xfrm>
        </p:grpSpPr>
        <p:sp>
          <p:nvSpPr>
            <p:cNvPr id="16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idx="1"/>
          </p:nvPr>
        </p:nvSpPr>
        <p:spPr/>
        <p:txBody>
          <a:bodyPr/>
          <a:lstStyle>
            <a:lvl2pPr marL="548640" latinLnBrk="0">
              <a:defRPr lang="tr-TR"/>
            </a:lvl2pPr>
            <a:lvl3pPr marL="777240" latinLnBrk="0">
              <a:defRPr lang="tr-TR"/>
            </a:lvl3pPr>
            <a:lvl4pPr marL="1005840" latinLnBrk="0">
              <a:defRPr lang="tr-TR"/>
            </a:lvl4pPr>
            <a:lvl5pPr marL="1234440" latinLnBrk="0">
              <a:defRPr lang="tr-TR"/>
            </a:lvl5pPr>
            <a:lvl6pPr marL="1463040" latinLnBrk="0">
              <a:defRPr lang="tr-TR" baseline="0"/>
            </a:lvl6pPr>
            <a:lvl7pPr marL="1691640" latinLnBrk="0">
              <a:defRPr lang="tr-TR" baseline="0"/>
            </a:lvl7pPr>
            <a:lvl8pPr marL="1920240" latinLnBrk="0">
              <a:defRPr lang="tr-TR" baseline="0"/>
            </a:lvl8pPr>
            <a:lvl9pPr marL="2148840"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0DE911D8-B6E8-4E5E-B96D-5B4B0012B439}" type="datetime1">
              <a:rPr lang="tr-TR" smtClean="0"/>
              <a:pPr/>
              <a:t>03.03.2015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614472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grpSp>
        <p:nvGrpSpPr>
          <p:cNvPr id="255" name="çizgi"/>
          <p:cNvGrpSpPr/>
          <p:nvPr/>
        </p:nvGrpSpPr>
        <p:grpSpPr bwMode="invGray">
          <a:xfrm>
            <a:off x="1584896" y="4724400"/>
            <a:ext cx="8631936" cy="64008"/>
            <a:chOff x="-4110038" y="2703513"/>
            <a:chExt cx="17394239" cy="160336"/>
          </a:xfrm>
          <a:solidFill>
            <a:schemeClr val="accent1"/>
          </a:solidFill>
        </p:grpSpPr>
        <p:sp>
          <p:nvSpPr>
            <p:cNvPr id="256"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7"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
        <p:nvSpPr>
          <p:cNvPr id="2" name="Başlık 1"/>
          <p:cNvSpPr>
            <a:spLocks noGrp="1"/>
          </p:cNvSpPr>
          <p:nvPr>
            <p:ph type="title"/>
          </p:nvPr>
        </p:nvSpPr>
        <p:spPr>
          <a:xfrm>
            <a:off x="1522413" y="1905000"/>
            <a:ext cx="9144000" cy="2667000"/>
          </a:xfrm>
        </p:spPr>
        <p:txBody>
          <a:bodyPr anchor="b">
            <a:noAutofit/>
          </a:bodyPr>
          <a:lstStyle>
            <a:lvl1pPr algn="l" latinLnBrk="0">
              <a:defRPr lang="tr-TR" sz="4400" b="0" cap="none" baseline="0"/>
            </a:lvl1pPr>
          </a:lstStyle>
          <a:p>
            <a:r>
              <a:rPr lang="tr-TR" dirty="0"/>
              <a:t>Asıl başlık stili için tıklatın</a:t>
            </a:r>
          </a:p>
        </p:txBody>
      </p:sp>
      <p:sp>
        <p:nvSpPr>
          <p:cNvPr id="3" name="Metin Yer Tutucusu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tr-TR" sz="2400">
                <a:solidFill>
                  <a:schemeClr val="tx1">
                    <a:tint val="75000"/>
                  </a:schemeClr>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a:defRPr/>
            </a:lvl1pPr>
          </a:lstStyle>
          <a:p>
            <a:fld id="{F16060F8-A1EC-4E96-8B5C-3FA7836EABF7}" type="datetime1">
              <a:rPr lang="tr-TR" smtClean="0"/>
              <a:pPr/>
              <a:t>03.03.2015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4058797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58" name="çizgi"/>
          <p:cNvGrpSpPr/>
          <p:nvPr/>
        </p:nvGrpSpPr>
        <p:grpSpPr bwMode="invGray">
          <a:xfrm>
            <a:off x="1522413" y="1514475"/>
            <a:ext cx="10569575" cy="64008"/>
            <a:chOff x="1522413" y="1514475"/>
            <a:chExt cx="10569575" cy="64008"/>
          </a:xfrm>
        </p:grpSpPr>
        <p:sp>
          <p:nvSpPr>
            <p:cNvPr id="159"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sz="half" idx="1"/>
          </p:nvPr>
        </p:nvSpPr>
        <p:spPr>
          <a:xfrm>
            <a:off x="1522413" y="1905000"/>
            <a:ext cx="4419599"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246815" y="1905000"/>
            <a:ext cx="4419598"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lvl1pPr>
              <a:defRPr/>
            </a:lvl1pPr>
          </a:lstStyle>
          <a:p>
            <a:fld id="{4C5CB81C-43FF-4981-B12C-1FC82CDC3384}" type="datetime1">
              <a:rPr lang="tr-TR" smtClean="0"/>
              <a:pPr/>
              <a:t>03.03.2015</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16832941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160" name="çizgi"/>
          <p:cNvGrpSpPr/>
          <p:nvPr/>
        </p:nvGrpSpPr>
        <p:grpSpPr bwMode="invGray">
          <a:xfrm>
            <a:off x="1522413" y="1514475"/>
            <a:ext cx="10569575" cy="64008"/>
            <a:chOff x="1522413" y="1514475"/>
            <a:chExt cx="10569575" cy="64008"/>
          </a:xfrm>
        </p:grpSpPr>
        <p:sp>
          <p:nvSpPr>
            <p:cNvPr id="161" name="Serbest Biçi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lvl1pPr latinLnBrk="0">
              <a:defRPr lang="tr-TR"/>
            </a:lvl1pPr>
          </a:lstStyle>
          <a:p>
            <a:r>
              <a:rPr lang="tr-TR" dirty="0"/>
              <a:t>Asıl başlık stili için tıklatın</a:t>
            </a:r>
          </a:p>
        </p:txBody>
      </p:sp>
      <p:sp>
        <p:nvSpPr>
          <p:cNvPr id="3" name="Metin Yer Tutucusu 2"/>
          <p:cNvSpPr>
            <a:spLocks noGrp="1"/>
          </p:cNvSpPr>
          <p:nvPr>
            <p:ph type="body" idx="1"/>
          </p:nvPr>
        </p:nvSpPr>
        <p:spPr>
          <a:xfrm>
            <a:off x="1522413"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522413"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249860"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249860"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marL="1956816" latinLnBrk="0">
              <a:defRPr lang="tr-TR" sz="1600"/>
            </a:lvl5pPr>
            <a:lvl6pPr marL="1956816" latinLnBrk="0">
              <a:defRPr lang="tr-TR" sz="1600"/>
            </a:lvl6pPr>
            <a:lvl7pPr marL="1956816" latinLnBrk="0">
              <a:defRPr lang="tr-TR" sz="1600"/>
            </a:lvl7pPr>
            <a:lvl8pPr marL="1956816" latinLnBrk="0">
              <a:defRPr lang="tr-TR" sz="1600"/>
            </a:lvl8pPr>
            <a:lvl9pPr marL="1956816" latinLnBrk="0">
              <a:defRPr lang="tr-T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lvl1pPr>
              <a:defRPr/>
            </a:lvl1pPr>
          </a:lstStyle>
          <a:p>
            <a:fld id="{A2D7374A-E224-44F7-BB81-BD264CE1BE84}" type="datetime1">
              <a:rPr lang="tr-TR" smtClean="0"/>
              <a:pPr/>
              <a:t>03.03.2015</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41824918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6" name="çizgi"/>
          <p:cNvGrpSpPr/>
          <p:nvPr/>
        </p:nvGrpSpPr>
        <p:grpSpPr bwMode="invGray">
          <a:xfrm>
            <a:off x="1522413" y="1514475"/>
            <a:ext cx="10569575" cy="64008"/>
            <a:chOff x="1522413" y="1514475"/>
            <a:chExt cx="10569575" cy="64008"/>
          </a:xfrm>
        </p:grpSpPr>
        <p:sp>
          <p:nvSpPr>
            <p:cNvPr id="157"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8"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9"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lvl1pPr>
              <a:defRPr/>
            </a:lvl1pPr>
          </a:lstStyle>
          <a:p>
            <a:fld id="{63DDF5A1-8E2B-48CB-91AE-5745C3DA9B77}" type="datetime1">
              <a:rPr lang="tr-TR" smtClean="0"/>
              <a:pPr/>
              <a:t>03.03.2015</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531561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lvl1pPr>
              <a:defRPr/>
            </a:lvl1pPr>
          </a:lstStyle>
          <a:p>
            <a:fld id="{C606A482-DE59-4F45-BDF9-C2535463D2D3}" type="datetime1">
              <a:rPr lang="tr-TR" smtClean="0"/>
              <a:pPr/>
              <a:t>03.03.2015</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14059666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615" name="çerçeve"/>
          <p:cNvGrpSpPr/>
          <p:nvPr/>
        </p:nvGrpSpPr>
        <p:grpSpPr bwMode="invGray">
          <a:xfrm>
            <a:off x="4417839" y="1630821"/>
            <a:ext cx="6291028" cy="4575885"/>
            <a:chOff x="4417839" y="1630821"/>
            <a:chExt cx="6291028" cy="4575885"/>
          </a:xfrm>
        </p:grpSpPr>
        <p:grpSp>
          <p:nvGrpSpPr>
            <p:cNvPr id="616" name="Grup 615"/>
            <p:cNvGrpSpPr/>
            <p:nvPr/>
          </p:nvGrpSpPr>
          <p:grpSpPr bwMode="invGray">
            <a:xfrm>
              <a:off x="5414491" y="1630821"/>
              <a:ext cx="5294376" cy="4114800"/>
              <a:chOff x="3310555" y="716546"/>
              <a:chExt cx="5294376" cy="4114800"/>
            </a:xfrm>
          </p:grpSpPr>
          <p:grpSp>
            <p:nvGrpSpPr>
              <p:cNvPr id="768" name="Grup 767"/>
              <p:cNvGrpSpPr/>
              <p:nvPr/>
            </p:nvGrpSpPr>
            <p:grpSpPr bwMode="invGray">
              <a:xfrm flipH="1">
                <a:off x="3310555" y="737968"/>
                <a:ext cx="5294376" cy="54864"/>
                <a:chOff x="1522413" y="1514475"/>
                <a:chExt cx="10569575" cy="64008"/>
              </a:xfrm>
              <a:solidFill>
                <a:schemeClr val="accent1"/>
              </a:solidFill>
            </p:grpSpPr>
            <p:sp>
              <p:nvSpPr>
                <p:cNvPr id="844" name="Serbest Biçi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9" name="Grup 768"/>
              <p:cNvGrpSpPr/>
              <p:nvPr/>
            </p:nvGrpSpPr>
            <p:grpSpPr bwMode="invGray">
              <a:xfrm rot="16200000" flipH="1">
                <a:off x="6492229" y="2755658"/>
                <a:ext cx="4114800" cy="36576"/>
                <a:chOff x="1522413" y="1514475"/>
                <a:chExt cx="10569575" cy="64008"/>
              </a:xfrm>
              <a:solidFill>
                <a:schemeClr val="accent1"/>
              </a:solidFill>
            </p:grpSpPr>
            <p:sp>
              <p:nvSpPr>
                <p:cNvPr id="770" name="Serbest Biçi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7" name="Grup 616"/>
            <p:cNvGrpSpPr/>
            <p:nvPr/>
          </p:nvGrpSpPr>
          <p:grpSpPr bwMode="invGray">
            <a:xfrm rot="10800000">
              <a:off x="4417839" y="2091906"/>
              <a:ext cx="5294376" cy="4114800"/>
              <a:chOff x="3310555" y="716546"/>
              <a:chExt cx="5294376" cy="4114800"/>
            </a:xfrm>
          </p:grpSpPr>
          <p:grpSp>
            <p:nvGrpSpPr>
              <p:cNvPr id="618" name="Grup 617"/>
              <p:cNvGrpSpPr/>
              <p:nvPr/>
            </p:nvGrpSpPr>
            <p:grpSpPr bwMode="invGray">
              <a:xfrm flipH="1">
                <a:off x="3310555" y="737968"/>
                <a:ext cx="5294376" cy="54864"/>
                <a:chOff x="1522413" y="1514475"/>
                <a:chExt cx="10569575" cy="64008"/>
              </a:xfrm>
              <a:solidFill>
                <a:schemeClr val="accent1"/>
              </a:solidFill>
            </p:grpSpPr>
            <p:sp>
              <p:nvSpPr>
                <p:cNvPr id="694" name="Serbest Biçi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9" name="Grup 618"/>
              <p:cNvGrpSpPr/>
              <p:nvPr/>
            </p:nvGrpSpPr>
            <p:grpSpPr bwMode="invGray">
              <a:xfrm rot="16200000" flipH="1">
                <a:off x="6492229" y="2755658"/>
                <a:ext cx="4114800" cy="36576"/>
                <a:chOff x="1522413" y="1514475"/>
                <a:chExt cx="10569575" cy="64008"/>
              </a:xfrm>
              <a:solidFill>
                <a:schemeClr val="accent1"/>
              </a:solidFill>
            </p:grpSpPr>
            <p:sp>
              <p:nvSpPr>
                <p:cNvPr id="620" name="Serbest Biçi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İçerik Yer Tutucusu 2"/>
          <p:cNvSpPr>
            <a:spLocks noGrp="1"/>
          </p:cNvSpPr>
          <p:nvPr>
            <p:ph idx="1"/>
          </p:nvPr>
        </p:nvSpPr>
        <p:spPr>
          <a:xfrm>
            <a:off x="4710022" y="1905000"/>
            <a:ext cx="5669280" cy="40386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baseline="0"/>
            </a:lvl7pPr>
            <a:lvl8pPr latinLnBrk="0">
              <a:defRPr lang="tr-TR" sz="1600" baseline="0"/>
            </a:lvl8pPr>
            <a:lvl9pPr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499AC313-7B26-4164-8EC0-1CF147AC114E}" type="datetime1">
              <a:rPr lang="tr-TR" smtClean="0"/>
              <a:pPr/>
              <a:t>03.03.2015</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9621166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614" name="çerçeve"/>
          <p:cNvGrpSpPr/>
          <p:nvPr/>
        </p:nvGrpSpPr>
        <p:grpSpPr bwMode="invGray">
          <a:xfrm flipH="1">
            <a:off x="1447500" y="1630821"/>
            <a:ext cx="6291028" cy="4575885"/>
            <a:chOff x="4417839" y="1630821"/>
            <a:chExt cx="6291028" cy="4575885"/>
          </a:xfrm>
        </p:grpSpPr>
        <p:grpSp>
          <p:nvGrpSpPr>
            <p:cNvPr id="615" name="Grup 614"/>
            <p:cNvGrpSpPr/>
            <p:nvPr/>
          </p:nvGrpSpPr>
          <p:grpSpPr bwMode="invGray">
            <a:xfrm>
              <a:off x="5414491" y="1630821"/>
              <a:ext cx="5294376" cy="4114800"/>
              <a:chOff x="3310555" y="716546"/>
              <a:chExt cx="5294376" cy="4114800"/>
            </a:xfrm>
          </p:grpSpPr>
          <p:grpSp>
            <p:nvGrpSpPr>
              <p:cNvPr id="767" name="Grup 766"/>
              <p:cNvGrpSpPr/>
              <p:nvPr/>
            </p:nvGrpSpPr>
            <p:grpSpPr bwMode="invGray">
              <a:xfrm flipH="1">
                <a:off x="3310555" y="737968"/>
                <a:ext cx="5294376" cy="54864"/>
                <a:chOff x="1522413" y="1514475"/>
                <a:chExt cx="10569575" cy="64008"/>
              </a:xfrm>
              <a:solidFill>
                <a:schemeClr val="accent1"/>
              </a:solidFill>
            </p:grpSpPr>
            <p:sp>
              <p:nvSpPr>
                <p:cNvPr id="843" name="Serbest Biçi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4" name="Serbest Biçi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8" name="Grup 767"/>
              <p:cNvGrpSpPr/>
              <p:nvPr/>
            </p:nvGrpSpPr>
            <p:grpSpPr bwMode="invGray">
              <a:xfrm rot="16200000" flipH="1">
                <a:off x="6492229" y="2755658"/>
                <a:ext cx="4114800" cy="36576"/>
                <a:chOff x="1522413" y="1514475"/>
                <a:chExt cx="10569575" cy="64008"/>
              </a:xfrm>
              <a:solidFill>
                <a:schemeClr val="accent1"/>
              </a:solidFill>
            </p:grpSpPr>
            <p:sp>
              <p:nvSpPr>
                <p:cNvPr id="769" name="Serbest Biçi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0" name="Serbest Biçi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6" name="Grup 615"/>
            <p:cNvGrpSpPr/>
            <p:nvPr/>
          </p:nvGrpSpPr>
          <p:grpSpPr bwMode="invGray">
            <a:xfrm rot="10800000">
              <a:off x="4417839" y="2091906"/>
              <a:ext cx="5294376" cy="4114800"/>
              <a:chOff x="3310555" y="716546"/>
              <a:chExt cx="5294376" cy="4114800"/>
            </a:xfrm>
          </p:grpSpPr>
          <p:grpSp>
            <p:nvGrpSpPr>
              <p:cNvPr id="617" name="Grup 616"/>
              <p:cNvGrpSpPr/>
              <p:nvPr/>
            </p:nvGrpSpPr>
            <p:grpSpPr bwMode="invGray">
              <a:xfrm flipH="1">
                <a:off x="3310555" y="737968"/>
                <a:ext cx="5294376" cy="54864"/>
                <a:chOff x="1522413" y="1514475"/>
                <a:chExt cx="10569575" cy="64008"/>
              </a:xfrm>
              <a:solidFill>
                <a:schemeClr val="accent1"/>
              </a:solidFill>
            </p:grpSpPr>
            <p:sp>
              <p:nvSpPr>
                <p:cNvPr id="693" name="Serbest Biçi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4" name="Serbest Biçi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8" name="Grup 617"/>
              <p:cNvGrpSpPr/>
              <p:nvPr/>
            </p:nvGrpSpPr>
            <p:grpSpPr bwMode="invGray">
              <a:xfrm rot="16200000" flipH="1">
                <a:off x="6492229" y="2755658"/>
                <a:ext cx="4114800" cy="36576"/>
                <a:chOff x="1522413" y="1514475"/>
                <a:chExt cx="10569575" cy="64008"/>
              </a:xfrm>
              <a:solidFill>
                <a:schemeClr val="accent1"/>
              </a:solidFill>
            </p:grpSpPr>
            <p:sp>
              <p:nvSpPr>
                <p:cNvPr id="619" name="Serbest Biçi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0" name="Serbest Biçi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Resim Yer Tutucusu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tr-TR" sz="24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r>
              <a:rPr lang="tr-TR" dirty="0" smtClean="0"/>
              <a:t>Resim eklemek için simgeyi tıklatın</a:t>
            </a:r>
            <a:endParaRPr lang="tr-TR" dirty="0"/>
          </a:p>
        </p:txBody>
      </p:sp>
      <p:sp>
        <p:nvSpPr>
          <p:cNvPr id="4" name="Metin Yer Tutucusu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882AE158-C4A9-4B86-8EDF-33D6A1AEC111}" type="datetime1">
              <a:rPr lang="tr-TR" smtClean="0"/>
              <a:pPr/>
              <a:t>03.03.2015</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3617694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ABD71D7C-09B5-49B1-AEDB-EE9DBED80D9B}" type="datetime1">
              <a:rPr lang="tr-TR" smtClean="0"/>
              <a:pPr/>
              <a:t>03.03.2015</a:t>
            </a:fld>
            <a:endParaRPr lang="tr-TR" dirty="0"/>
          </a:p>
        </p:txBody>
      </p:sp>
      <p:sp>
        <p:nvSpPr>
          <p:cNvPr id="5" name="Alt Bilgi Yer Tutucusu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tr-TR" sz="10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tr-T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lang="tr-T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lang="tr-T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lang="tr-T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dirty="0" smtClean="0"/>
              <a:t>KİŞİLERARASI İLETİŞİM ve </a:t>
            </a:r>
            <a:br>
              <a:rPr lang="tr-TR" dirty="0" smtClean="0"/>
            </a:br>
            <a:r>
              <a:rPr lang="tr-TR" dirty="0" smtClean="0"/>
              <a:t>GELİŞİM</a:t>
            </a:r>
            <a:endParaRPr lang="tr-TR" dirty="0"/>
          </a:p>
        </p:txBody>
      </p:sp>
      <p:sp>
        <p:nvSpPr>
          <p:cNvPr id="3" name="Alt Konu Başlığı 2"/>
          <p:cNvSpPr>
            <a:spLocks noGrp="1"/>
          </p:cNvSpPr>
          <p:nvPr>
            <p:ph type="subTitle" idx="1"/>
          </p:nvPr>
        </p:nvSpPr>
        <p:spPr/>
        <p:txBody>
          <a:bodyPr>
            <a:normAutofit lnSpcReduction="10000"/>
          </a:bodyPr>
          <a:lstStyle/>
          <a:p>
            <a:pPr algn="ctr"/>
            <a:endParaRPr lang="tr-TR" dirty="0" smtClean="0"/>
          </a:p>
          <a:p>
            <a:pPr algn="ctr"/>
            <a:r>
              <a:rPr lang="tr-TR" dirty="0" smtClean="0"/>
              <a:t>Selma SOYTÜRK</a:t>
            </a:r>
          </a:p>
          <a:p>
            <a:pPr algn="ctr"/>
            <a:r>
              <a:rPr lang="tr-TR" dirty="0" smtClean="0"/>
              <a:t>Sosyal Hizmet Uzmanı</a:t>
            </a:r>
            <a:endParaRPr lang="tr-TR" dirty="0"/>
          </a:p>
        </p:txBody>
      </p:sp>
    </p:spTree>
    <p:extLst>
      <p:ext uri="{BB962C8B-B14F-4D97-AF65-F5344CB8AC3E}">
        <p14:creationId xmlns="" xmlns:p14="http://schemas.microsoft.com/office/powerpoint/2010/main" val="1920111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HASTA/HASTA YAKINI İLE İLETİŞİM</a:t>
            </a:r>
            <a:endParaRPr lang="tr-TR" dirty="0"/>
          </a:p>
        </p:txBody>
      </p:sp>
      <p:sp>
        <p:nvSpPr>
          <p:cNvPr id="5" name="4 İçerik Yer Tutucusu"/>
          <p:cNvSpPr>
            <a:spLocks noGrp="1"/>
          </p:cNvSpPr>
          <p:nvPr>
            <p:ph idx="1"/>
          </p:nvPr>
        </p:nvSpPr>
        <p:spPr/>
        <p:txBody>
          <a:bodyPr>
            <a:normAutofit/>
          </a:bodyPr>
          <a:lstStyle/>
          <a:p>
            <a:pPr>
              <a:lnSpc>
                <a:spcPct val="100000"/>
              </a:lnSpc>
              <a:spcBef>
                <a:spcPts val="0"/>
              </a:spcBef>
            </a:pPr>
            <a:r>
              <a:rPr lang="tr-TR" sz="2800" dirty="0" smtClean="0"/>
              <a:t>Selamlama</a:t>
            </a:r>
            <a:r>
              <a:rPr lang="tr-TR" dirty="0" smtClean="0"/>
              <a:t> </a:t>
            </a:r>
          </a:p>
          <a:p>
            <a:pPr>
              <a:lnSpc>
                <a:spcPct val="100000"/>
              </a:lnSpc>
              <a:spcBef>
                <a:spcPts val="0"/>
              </a:spcBef>
              <a:buNone/>
            </a:pPr>
            <a:r>
              <a:rPr lang="tr-TR" i="1" dirty="0" smtClean="0"/>
              <a:t>Hastayı karşılama tarzınız olmalı</a:t>
            </a:r>
            <a:r>
              <a:rPr lang="tr-TR" dirty="0" smtClean="0"/>
              <a:t>.</a:t>
            </a:r>
          </a:p>
          <a:p>
            <a:pPr>
              <a:lnSpc>
                <a:spcPct val="100000"/>
              </a:lnSpc>
              <a:spcBef>
                <a:spcPts val="0"/>
              </a:spcBef>
            </a:pPr>
            <a:r>
              <a:rPr lang="tr-TR" sz="2800" dirty="0" smtClean="0"/>
              <a:t>Göz kontağı </a:t>
            </a:r>
          </a:p>
          <a:p>
            <a:pPr>
              <a:lnSpc>
                <a:spcPct val="100000"/>
              </a:lnSpc>
              <a:spcBef>
                <a:spcPts val="0"/>
              </a:spcBef>
              <a:buNone/>
            </a:pPr>
            <a:r>
              <a:rPr lang="tr-TR" i="1" dirty="0" smtClean="0"/>
              <a:t>Bedeninizle de onu selamladığınızı göstermelisiniz.</a:t>
            </a:r>
          </a:p>
          <a:p>
            <a:pPr>
              <a:lnSpc>
                <a:spcPct val="100000"/>
              </a:lnSpc>
              <a:spcBef>
                <a:spcPts val="0"/>
              </a:spcBef>
            </a:pPr>
            <a:r>
              <a:rPr lang="tr-TR" sz="2800" dirty="0" smtClean="0"/>
              <a:t>Gülümseme </a:t>
            </a:r>
          </a:p>
          <a:p>
            <a:pPr>
              <a:lnSpc>
                <a:spcPct val="100000"/>
              </a:lnSpc>
              <a:spcBef>
                <a:spcPts val="0"/>
              </a:spcBef>
              <a:buNone/>
            </a:pPr>
            <a:r>
              <a:rPr lang="tr-TR" i="1" dirty="0" smtClean="0"/>
              <a:t>Pozitif bir iletişim başlatmak için gereklidir. </a:t>
            </a:r>
          </a:p>
          <a:p>
            <a:pPr>
              <a:lnSpc>
                <a:spcPct val="100000"/>
              </a:lnSpc>
              <a:spcBef>
                <a:spcPts val="0"/>
              </a:spcBef>
            </a:pPr>
            <a:r>
              <a:rPr lang="tr-TR" sz="2800" dirty="0" smtClean="0"/>
              <a:t>Hastayı dinleme </a:t>
            </a:r>
          </a:p>
          <a:p>
            <a:pPr>
              <a:lnSpc>
                <a:spcPct val="100000"/>
              </a:lnSpc>
              <a:spcBef>
                <a:spcPts val="0"/>
              </a:spcBef>
              <a:buNone/>
            </a:pPr>
            <a:r>
              <a:rPr lang="tr-TR" i="1" dirty="0" smtClean="0"/>
              <a:t>Yüz yüze iletişim kurulmalı</a:t>
            </a:r>
            <a:r>
              <a:rPr lang="tr-TR" dirty="0" smtClean="0"/>
              <a:t>.</a:t>
            </a:r>
          </a:p>
          <a:p>
            <a:pPr>
              <a:lnSpc>
                <a:spcPct val="100000"/>
              </a:lnSpc>
              <a:spcBef>
                <a:spcPts val="0"/>
              </a:spcBef>
            </a:pPr>
            <a:r>
              <a:rPr lang="tr-TR" sz="2800" dirty="0" smtClean="0"/>
              <a:t>Bilgilendirme</a:t>
            </a:r>
            <a:r>
              <a:rPr lang="tr-TR" dirty="0" smtClean="0"/>
              <a:t> </a:t>
            </a:r>
          </a:p>
          <a:p>
            <a:pPr>
              <a:lnSpc>
                <a:spcPct val="100000"/>
              </a:lnSpc>
              <a:spcBef>
                <a:spcPts val="0"/>
              </a:spcBef>
              <a:buNone/>
            </a:pPr>
            <a:r>
              <a:rPr lang="tr-TR" i="1" dirty="0" smtClean="0"/>
              <a:t>Rahatlamasını sağlayın</a:t>
            </a:r>
            <a:r>
              <a:rPr lang="tr-TR" dirty="0" smtClean="0"/>
              <a:t>.</a:t>
            </a:r>
          </a:p>
          <a:p>
            <a:endParaRPr lang="tr-TR"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ZOR İNSANLARLA BAŞA ÇIKMA</a:t>
            </a:r>
            <a:endParaRPr lang="tr-TR" dirty="0"/>
          </a:p>
        </p:txBody>
      </p:sp>
      <p:sp>
        <p:nvSpPr>
          <p:cNvPr id="4" name="Metin Yer Tutucusu 3"/>
          <p:cNvSpPr>
            <a:spLocks noGrp="1"/>
          </p:cNvSpPr>
          <p:nvPr>
            <p:ph type="body" sz="half" idx="2"/>
          </p:nvPr>
        </p:nvSpPr>
        <p:spPr/>
        <p:txBody>
          <a:bodyPr/>
          <a:lstStyle/>
          <a:p>
            <a:r>
              <a:rPr lang="tr-TR" sz="2400" dirty="0" smtClean="0"/>
              <a:t>Karşıdakinin sözünü kesmeden dinleyin.</a:t>
            </a:r>
          </a:p>
          <a:p>
            <a:r>
              <a:rPr lang="tr-TR" sz="2400" dirty="0" smtClean="0"/>
              <a:t>“Anlıyorum” ifadesini kullanın.</a:t>
            </a:r>
          </a:p>
          <a:p>
            <a:r>
              <a:rPr lang="tr-TR" sz="2400" dirty="0" smtClean="0"/>
              <a:t>Restleşmeye kalkmayın.</a:t>
            </a:r>
          </a:p>
          <a:p>
            <a:endParaRPr lang="tr-TR" dirty="0"/>
          </a:p>
        </p:txBody>
      </p:sp>
      <p:pic>
        <p:nvPicPr>
          <p:cNvPr id="5" name="4 Resim Yer Tutucusu" descr="sinirli.jpg"/>
          <p:cNvPicPr>
            <a:picLocks noGrp="1" noChangeAspect="1"/>
          </p:cNvPicPr>
          <p:nvPr>
            <p:ph type="pic" idx="1"/>
          </p:nvPr>
        </p:nvPicPr>
        <p:blipFill>
          <a:blip r:embed="rId2" cstate="print"/>
          <a:srcRect l="7922" r="7922"/>
          <a:stretch>
            <a:fillRect/>
          </a:stretch>
        </p:blipFill>
        <p:spPr>
          <a:xfrm>
            <a:off x="1598612" y="1752600"/>
            <a:ext cx="6019800" cy="4343400"/>
          </a:xfrm>
        </p:spPr>
      </p:pic>
    </p:spTree>
    <p:extLst>
      <p:ext uri="{BB962C8B-B14F-4D97-AF65-F5344CB8AC3E}">
        <p14:creationId xmlns="" xmlns:p14="http://schemas.microsoft.com/office/powerpoint/2010/main" val="11609593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EMPATİ</a:t>
            </a:r>
            <a:endParaRPr lang="tr-TR" dirty="0"/>
          </a:p>
        </p:txBody>
      </p:sp>
      <p:sp>
        <p:nvSpPr>
          <p:cNvPr id="4" name="Metin Yer Tutucusu 3"/>
          <p:cNvSpPr>
            <a:spLocks noGrp="1"/>
          </p:cNvSpPr>
          <p:nvPr>
            <p:ph type="body" sz="half" idx="2"/>
          </p:nvPr>
        </p:nvSpPr>
        <p:spPr>
          <a:xfrm>
            <a:off x="1522413" y="1676400"/>
            <a:ext cx="2743200" cy="4495800"/>
          </a:xfrm>
        </p:spPr>
        <p:txBody>
          <a:bodyPr>
            <a:normAutofit lnSpcReduction="10000"/>
          </a:bodyPr>
          <a:lstStyle/>
          <a:p>
            <a:endParaRPr lang="tr-TR" sz="2000" dirty="0" smtClean="0"/>
          </a:p>
          <a:p>
            <a:r>
              <a:rPr lang="tr-TR" sz="2000" dirty="0" smtClean="0"/>
              <a:t>Empati bir rol değiştirme işlemidir.</a:t>
            </a:r>
          </a:p>
          <a:p>
            <a:r>
              <a:rPr lang="tr-TR" sz="2000" dirty="0" smtClean="0"/>
              <a:t>Kendimizi karşıdakinin yerine koyabilmek</a:t>
            </a:r>
          </a:p>
          <a:p>
            <a:r>
              <a:rPr lang="tr-TR" sz="2000" dirty="0" smtClean="0"/>
              <a:t>Olaylara karşımızdakinin bakış açısı ile bakabilmek</a:t>
            </a:r>
          </a:p>
          <a:p>
            <a:r>
              <a:rPr lang="tr-TR" sz="2000" dirty="0" smtClean="0"/>
              <a:t>Karşımızdakinin duygularını ve düşüncelerini doğru anlayabilmek</a:t>
            </a:r>
          </a:p>
          <a:p>
            <a:r>
              <a:rPr lang="tr-TR" sz="2000" dirty="0" smtClean="0"/>
              <a:t>Bu algıyı karşıdakine iletebilmek.</a:t>
            </a:r>
          </a:p>
          <a:p>
            <a:endParaRPr lang="tr-TR" dirty="0"/>
          </a:p>
        </p:txBody>
      </p:sp>
      <p:pic>
        <p:nvPicPr>
          <p:cNvPr id="5" name="4 İçerik Yer Tutucusu" descr="empati.jpg"/>
          <p:cNvPicPr>
            <a:picLocks noGrp="1" noChangeAspect="1"/>
          </p:cNvPicPr>
          <p:nvPr>
            <p:ph idx="1"/>
          </p:nvPr>
        </p:nvPicPr>
        <p:blipFill>
          <a:blip r:embed="rId2" cstate="print"/>
          <a:stretch>
            <a:fillRect/>
          </a:stretch>
        </p:blipFill>
        <p:spPr>
          <a:xfrm>
            <a:off x="4570412" y="1828800"/>
            <a:ext cx="6019800" cy="4191000"/>
          </a:xfrm>
        </p:spPr>
      </p:pic>
    </p:spTree>
    <p:extLst>
      <p:ext uri="{BB962C8B-B14F-4D97-AF65-F5344CB8AC3E}">
        <p14:creationId xmlns="" xmlns:p14="http://schemas.microsoft.com/office/powerpoint/2010/main" val="1797304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BEDEN DİLİ</a:t>
            </a:r>
            <a:endParaRPr lang="tr-TR" dirty="0"/>
          </a:p>
        </p:txBody>
      </p:sp>
      <p:sp>
        <p:nvSpPr>
          <p:cNvPr id="5" name="4 İçerik Yer Tutucusu"/>
          <p:cNvSpPr>
            <a:spLocks noGrp="1"/>
          </p:cNvSpPr>
          <p:nvPr>
            <p:ph idx="1"/>
          </p:nvPr>
        </p:nvSpPr>
        <p:spPr/>
        <p:txBody>
          <a:bodyPr>
            <a:normAutofit/>
          </a:bodyPr>
          <a:lstStyle/>
          <a:p>
            <a:r>
              <a:rPr lang="tr-TR" sz="2800" dirty="0" smtClean="0"/>
              <a:t>Göz Teması</a:t>
            </a:r>
          </a:p>
          <a:p>
            <a:r>
              <a:rPr lang="tr-TR" sz="2800" dirty="0" smtClean="0"/>
              <a:t>Yüz ifadesi (Mimikler)</a:t>
            </a:r>
          </a:p>
          <a:p>
            <a:r>
              <a:rPr lang="tr-TR" sz="2800" dirty="0" smtClean="0"/>
              <a:t>El, kol hareketleri</a:t>
            </a:r>
          </a:p>
          <a:p>
            <a:r>
              <a:rPr lang="tr-TR" sz="2800" dirty="0" smtClean="0"/>
              <a:t>Beden Duruşu</a:t>
            </a:r>
          </a:p>
          <a:p>
            <a:r>
              <a:rPr lang="tr-TR" sz="2800" dirty="0" smtClean="0"/>
              <a:t>Oturma Biçimi</a:t>
            </a:r>
          </a:p>
          <a:p>
            <a:r>
              <a:rPr lang="tr-TR" sz="2800" dirty="0" smtClean="0"/>
              <a:t>Sosyal mesafe</a:t>
            </a:r>
          </a:p>
          <a:p>
            <a:endParaRPr lang="tr-TR" dirty="0" smtClean="0"/>
          </a:p>
          <a:p>
            <a:endParaRPr lang="tr-TR"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İŞYERİNDE GÖRGÜ KURALLARI</a:t>
            </a:r>
            <a:endParaRPr lang="tr-TR" dirty="0"/>
          </a:p>
        </p:txBody>
      </p:sp>
      <p:sp>
        <p:nvSpPr>
          <p:cNvPr id="5" name="4 İçerik Yer Tutucusu"/>
          <p:cNvSpPr>
            <a:spLocks noGrp="1"/>
          </p:cNvSpPr>
          <p:nvPr>
            <p:ph idx="1"/>
          </p:nvPr>
        </p:nvSpPr>
        <p:spPr/>
        <p:txBody>
          <a:bodyPr>
            <a:normAutofit/>
          </a:bodyPr>
          <a:lstStyle/>
          <a:p>
            <a:r>
              <a:rPr lang="tr-TR" sz="2800" dirty="0" smtClean="0"/>
              <a:t>Teşekkür etmek</a:t>
            </a:r>
          </a:p>
          <a:p>
            <a:r>
              <a:rPr lang="tr-TR" sz="2800" dirty="0" smtClean="0"/>
              <a:t>Selam vermek</a:t>
            </a:r>
          </a:p>
          <a:p>
            <a:r>
              <a:rPr lang="tr-TR" sz="2800" dirty="0" smtClean="0"/>
              <a:t>Lütfen !</a:t>
            </a:r>
          </a:p>
          <a:p>
            <a:r>
              <a:rPr lang="tr-TR" sz="2800" dirty="0" smtClean="0"/>
              <a:t>Temizlik kurallarına uymak</a:t>
            </a:r>
          </a:p>
          <a:p>
            <a:r>
              <a:rPr lang="tr-TR" sz="2800" dirty="0" smtClean="0"/>
              <a:t>İşyerine uygun kıyafetler seçmek</a:t>
            </a:r>
          </a:p>
          <a:p>
            <a:r>
              <a:rPr lang="tr-TR" sz="2800" dirty="0" smtClean="0"/>
              <a:t>Oturuşa ve vücut duruşuna dikkat etmek</a:t>
            </a:r>
          </a:p>
          <a:p>
            <a:pPr>
              <a:buNone/>
            </a:pPr>
            <a:endParaRPr lang="tr-TR"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PROFESYONEL İMAJ</a:t>
            </a:r>
            <a:endParaRPr lang="tr-TR" dirty="0"/>
          </a:p>
        </p:txBody>
      </p:sp>
      <p:sp>
        <p:nvSpPr>
          <p:cNvPr id="4" name="Metin Yer Tutucusu 3"/>
          <p:cNvSpPr>
            <a:spLocks noGrp="1"/>
          </p:cNvSpPr>
          <p:nvPr>
            <p:ph type="body" sz="half" idx="2"/>
          </p:nvPr>
        </p:nvSpPr>
        <p:spPr>
          <a:xfrm>
            <a:off x="1522413" y="1752600"/>
            <a:ext cx="2743200" cy="4419600"/>
          </a:xfrm>
        </p:spPr>
        <p:txBody>
          <a:bodyPr>
            <a:normAutofit/>
          </a:bodyPr>
          <a:lstStyle/>
          <a:p>
            <a:pPr>
              <a:buFont typeface="Arial" pitchFamily="34" charset="0"/>
              <a:buChar char="•"/>
            </a:pPr>
            <a:endParaRPr lang="tr-TR" sz="2800" dirty="0" smtClean="0"/>
          </a:p>
          <a:p>
            <a:pPr>
              <a:buFont typeface="Arial" pitchFamily="34" charset="0"/>
              <a:buChar char="•"/>
            </a:pPr>
            <a:endParaRPr lang="tr-TR" sz="2800" dirty="0" smtClean="0"/>
          </a:p>
          <a:p>
            <a:pPr>
              <a:buFont typeface="Arial" pitchFamily="34" charset="0"/>
              <a:buChar char="•"/>
            </a:pPr>
            <a:r>
              <a:rPr lang="tr-TR" sz="2800" dirty="0" smtClean="0"/>
              <a:t>İletişim tarzı</a:t>
            </a:r>
          </a:p>
          <a:p>
            <a:pPr>
              <a:buFont typeface="Arial" pitchFamily="34" charset="0"/>
              <a:buChar char="•"/>
            </a:pPr>
            <a:r>
              <a:rPr lang="tr-TR" sz="2800" dirty="0" smtClean="0"/>
              <a:t>Beden dili </a:t>
            </a:r>
          </a:p>
          <a:p>
            <a:pPr>
              <a:buFont typeface="Arial" pitchFamily="34" charset="0"/>
              <a:buChar char="•"/>
            </a:pPr>
            <a:r>
              <a:rPr lang="tr-TR" sz="2800" dirty="0" smtClean="0"/>
              <a:t>Davranış Biçimi</a:t>
            </a:r>
          </a:p>
          <a:p>
            <a:pPr>
              <a:buFont typeface="Arial" pitchFamily="34" charset="0"/>
              <a:buChar char="•"/>
            </a:pPr>
            <a:r>
              <a:rPr lang="tr-TR" sz="2800" dirty="0" smtClean="0"/>
              <a:t>Giyim tarzı</a:t>
            </a:r>
          </a:p>
          <a:p>
            <a:pPr>
              <a:buFont typeface="Arial" pitchFamily="34" charset="0"/>
              <a:buChar char="•"/>
            </a:pPr>
            <a:r>
              <a:rPr lang="tr-TR" sz="2800" dirty="0" smtClean="0"/>
              <a:t>Kişisel bakım</a:t>
            </a:r>
          </a:p>
          <a:p>
            <a:endParaRPr lang="tr-TR" sz="3200" dirty="0" smtClean="0"/>
          </a:p>
          <a:p>
            <a:endParaRPr lang="tr-TR" dirty="0"/>
          </a:p>
        </p:txBody>
      </p:sp>
      <p:pic>
        <p:nvPicPr>
          <p:cNvPr id="5" name="4 İçerik Yer Tutucusu" descr="a0d07a9b8a8ce5c7.JPG"/>
          <p:cNvPicPr>
            <a:picLocks noGrp="1" noChangeAspect="1"/>
          </p:cNvPicPr>
          <p:nvPr>
            <p:ph idx="1"/>
          </p:nvPr>
        </p:nvPicPr>
        <p:blipFill>
          <a:blip r:embed="rId2" cstate="print"/>
          <a:stretch>
            <a:fillRect/>
          </a:stretch>
        </p:blipFill>
        <p:spPr>
          <a:xfrm>
            <a:off x="5789612" y="1752600"/>
            <a:ext cx="3810000" cy="4267200"/>
          </a:xfrm>
        </p:spPr>
      </p:pic>
    </p:spTree>
    <p:extLst>
      <p:ext uri="{BB962C8B-B14F-4D97-AF65-F5344CB8AC3E}">
        <p14:creationId xmlns="" xmlns:p14="http://schemas.microsoft.com/office/powerpoint/2010/main" val="1797304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PROFESYONEL İMAJ</a:t>
            </a:r>
            <a:endParaRPr lang="tr-TR" dirty="0"/>
          </a:p>
        </p:txBody>
      </p:sp>
      <p:sp>
        <p:nvSpPr>
          <p:cNvPr id="5" name="4 İçerik Yer Tutucusu"/>
          <p:cNvSpPr>
            <a:spLocks noGrp="1"/>
          </p:cNvSpPr>
          <p:nvPr>
            <p:ph idx="1"/>
          </p:nvPr>
        </p:nvSpPr>
        <p:spPr/>
        <p:txBody>
          <a:bodyPr>
            <a:normAutofit/>
          </a:bodyPr>
          <a:lstStyle/>
          <a:p>
            <a:endParaRPr lang="tr-TR" sz="2800" dirty="0" smtClean="0"/>
          </a:p>
          <a:p>
            <a:r>
              <a:rPr lang="tr-TR" sz="2800" dirty="0" smtClean="0"/>
              <a:t>İmaj en önemli iletişim aracıdır.</a:t>
            </a:r>
          </a:p>
          <a:p>
            <a:r>
              <a:rPr lang="tr-TR" sz="2800" dirty="0" smtClean="0"/>
              <a:t>İmaj insanın ambalajıdır.</a:t>
            </a:r>
          </a:p>
          <a:p>
            <a:r>
              <a:rPr lang="tr-TR" sz="2800" dirty="0" smtClean="0"/>
              <a:t>Kişisel bakım kendine, işine ve çevrendekilere saygının ifadesidir. </a:t>
            </a:r>
          </a:p>
          <a:p>
            <a:r>
              <a:rPr lang="tr-TR" sz="2800" dirty="0" smtClean="0"/>
              <a:t>Kurum kültürü açısından önemlidir.</a:t>
            </a:r>
          </a:p>
          <a:p>
            <a:endParaRPr lang="tr-TR"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KURUM KÜLTÜRÜ ve ORTAK ÇALIŞMA RUHU</a:t>
            </a:r>
            <a:endParaRPr lang="tr-TR" dirty="0"/>
          </a:p>
        </p:txBody>
      </p:sp>
      <p:sp>
        <p:nvSpPr>
          <p:cNvPr id="3" name="2 İçerik Yer Tutucusu"/>
          <p:cNvSpPr>
            <a:spLocks noGrp="1"/>
          </p:cNvSpPr>
          <p:nvPr>
            <p:ph idx="1"/>
          </p:nvPr>
        </p:nvSpPr>
        <p:spPr/>
        <p:txBody>
          <a:bodyPr>
            <a:normAutofit lnSpcReduction="10000"/>
          </a:bodyPr>
          <a:lstStyle/>
          <a:p>
            <a:pPr algn="just"/>
            <a:r>
              <a:rPr lang="tr-TR" sz="2800" dirty="0" smtClean="0"/>
              <a:t>Kurum kültürü, bir işyerinin tüm çalışanlarının ortak bir çalışma iklimi ne sahip olması demektir.</a:t>
            </a:r>
          </a:p>
          <a:p>
            <a:pPr algn="just"/>
            <a:r>
              <a:rPr lang="tr-TR" sz="2800" dirty="0" smtClean="0"/>
              <a:t>Çalışanlar aynı değerler ve aynı çalışma anlayışı etrafında bir araya gelir, kurumsal bütünlük sağlar.</a:t>
            </a:r>
          </a:p>
          <a:p>
            <a:pPr algn="just"/>
            <a:r>
              <a:rPr lang="tr-TR" sz="2800" dirty="0" smtClean="0"/>
              <a:t>Güçlü bir kurum kültürüne sahip işyerlerinde, çalışanlar, iş yapmaktan aynı şeyleri anlarlar.</a:t>
            </a:r>
          </a:p>
          <a:p>
            <a:pPr algn="just"/>
            <a:r>
              <a:rPr lang="tr-TR" sz="2800" dirty="0" smtClean="0"/>
              <a:t>Kurumun dışarıdan tutarlı ve güvenilir görünmesine yardımcı olur.</a:t>
            </a:r>
          </a:p>
          <a:p>
            <a:pPr algn="just"/>
            <a:r>
              <a:rPr lang="tr-TR" sz="2800" dirty="0" smtClean="0"/>
              <a:t>İşyerlerinin başarısı ortak kurum kültürü ile oldukça ilgilidir.</a:t>
            </a:r>
          </a:p>
          <a:p>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61782" y="231433"/>
            <a:ext cx="10512862" cy="1325562"/>
          </a:xfrm>
        </p:spPr>
        <p:txBody>
          <a:bodyPr/>
          <a:lstStyle/>
          <a:p>
            <a:pPr defTabSz="914400" rtl="1">
              <a:lnSpc>
                <a:spcPct val="90000"/>
              </a:lnSpc>
              <a:spcBef>
                <a:spcPts val="0"/>
              </a:spcBef>
              <a:buNone/>
            </a:pPr>
            <a:endParaRPr lang="tr-TR" sz="4400" b="0" i="0" dirty="0">
              <a:solidFill>
                <a:schemeClr val="tx1"/>
              </a:solidFill>
              <a:latin typeface="Corbel"/>
              <a:ea typeface="+mj-ea"/>
              <a:cs typeface="+mj-cs"/>
            </a:endParaRPr>
          </a:p>
        </p:txBody>
      </p:sp>
      <p:graphicFrame>
        <p:nvGraphicFramePr>
          <p:cNvPr id="5" name="İçerik Yer Tutucusu 2" descr="Sürekli Resim Listesi"/>
          <p:cNvGraphicFramePr>
            <a:graphicFrameLocks/>
          </p:cNvGraphicFramePr>
          <p:nvPr>
            <p:extLst>
              <p:ext uri="{D42A27DB-BD31-4B8C-83A1-F6EECF244321}">
                <p14:modId xmlns:p14="http://schemas.microsoft.com/office/powerpoint/2010/main" xmlns="" val="722275970"/>
              </p:ext>
            </p:extLst>
          </p:nvPr>
        </p:nvGraphicFramePr>
        <p:xfrm>
          <a:off x="837982" y="1752601"/>
          <a:ext cx="10512863"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6649963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bg1"/>
                </a:solidFill>
              </a:rPr>
              <a:t>STRES YÖNETİMİ</a:t>
            </a:r>
            <a:endParaRPr lang="tr-TR" b="1" dirty="0">
              <a:solidFill>
                <a:schemeClr val="bg1"/>
              </a:solidFill>
            </a:endParaRPr>
          </a:p>
        </p:txBody>
      </p:sp>
      <p:sp>
        <p:nvSpPr>
          <p:cNvPr id="3" name="2 İçerik Yer Tutucusu"/>
          <p:cNvSpPr>
            <a:spLocks noGrp="1"/>
          </p:cNvSpPr>
          <p:nvPr>
            <p:ph idx="1"/>
          </p:nvPr>
        </p:nvSpPr>
        <p:spPr/>
        <p:txBody>
          <a:bodyPr/>
          <a:lstStyle/>
          <a:p>
            <a:pPr algn="just"/>
            <a:r>
              <a:rPr lang="tr-TR" sz="2800" b="1" dirty="0" smtClean="0">
                <a:solidFill>
                  <a:schemeClr val="bg1"/>
                </a:solidFill>
              </a:rPr>
              <a:t>Stresle başa çıkmak ve yaşam kalitesini arttırmak amacıyla, durumu değiştirme ya da duruma verilen tepkileri değiştirmeye “stres yönetimi” denir.</a:t>
            </a:r>
          </a:p>
          <a:p>
            <a:pPr algn="just"/>
            <a:endParaRPr lang="tr-TR" dirty="0" smtClean="0"/>
          </a:p>
          <a:p>
            <a:pPr>
              <a:buNone/>
            </a:pPr>
            <a:endParaRPr lang="tr-TR" dirty="0"/>
          </a:p>
        </p:txBody>
      </p:sp>
      <p:pic>
        <p:nvPicPr>
          <p:cNvPr id="6146" name="Picture 2" descr="https://encrypted-tbn0.gstatic.com/images?q=tbn:ANd9GcS-eRjwJjzZA-msztm3KbPVkmZWU40lVHU-8XQGvQMFQEhbowDMOw"/>
          <p:cNvPicPr>
            <a:picLocks noChangeAspect="1" noChangeArrowheads="1"/>
          </p:cNvPicPr>
          <p:nvPr/>
        </p:nvPicPr>
        <p:blipFill>
          <a:blip r:embed="rId2" cstate="print"/>
          <a:srcRect/>
          <a:stretch>
            <a:fillRect/>
          </a:stretch>
        </p:blipFill>
        <p:spPr bwMode="auto">
          <a:xfrm>
            <a:off x="4799012" y="3124200"/>
            <a:ext cx="5713552" cy="285752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SORU</a:t>
            </a:r>
            <a:endParaRPr lang="tr-TR" dirty="0"/>
          </a:p>
        </p:txBody>
      </p:sp>
      <p:sp>
        <p:nvSpPr>
          <p:cNvPr id="5" name="4 İçerik Yer Tutucusu"/>
          <p:cNvSpPr>
            <a:spLocks noGrp="1"/>
          </p:cNvSpPr>
          <p:nvPr>
            <p:ph idx="1"/>
          </p:nvPr>
        </p:nvSpPr>
        <p:spPr/>
        <p:txBody>
          <a:bodyPr>
            <a:normAutofit/>
          </a:bodyPr>
          <a:lstStyle/>
          <a:p>
            <a:pPr algn="ctr">
              <a:buNone/>
            </a:pPr>
            <a:endParaRPr lang="tr-TR" sz="2800" dirty="0" smtClean="0"/>
          </a:p>
          <a:p>
            <a:pPr algn="ctr">
              <a:buNone/>
            </a:pPr>
            <a:endParaRPr lang="tr-TR" sz="2800" dirty="0" smtClean="0"/>
          </a:p>
          <a:p>
            <a:pPr algn="ctr">
              <a:lnSpc>
                <a:spcPct val="100000"/>
              </a:lnSpc>
              <a:buNone/>
            </a:pPr>
            <a:r>
              <a:rPr lang="tr-TR" sz="3200" dirty="0" smtClean="0"/>
              <a:t>Bir hasta/hasta yakını sağlık hizmeti sunumu esnasında nelere gereksinim duyar ?</a:t>
            </a:r>
            <a:endParaRPr lang="tr-TR" sz="3200"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bg1"/>
                </a:solidFill>
              </a:rPr>
              <a:t>ÖFKE KONTROLÜ</a:t>
            </a:r>
            <a:endParaRPr lang="tr-TR" b="1" dirty="0">
              <a:solidFill>
                <a:schemeClr val="bg1"/>
              </a:solidFill>
            </a:endParaRPr>
          </a:p>
        </p:txBody>
      </p:sp>
      <p:sp>
        <p:nvSpPr>
          <p:cNvPr id="3" name="2 İçerik Yer Tutucusu"/>
          <p:cNvSpPr>
            <a:spLocks noGrp="1"/>
          </p:cNvSpPr>
          <p:nvPr>
            <p:ph idx="1"/>
          </p:nvPr>
        </p:nvSpPr>
        <p:spPr/>
        <p:txBody>
          <a:bodyPr>
            <a:normAutofit/>
          </a:bodyPr>
          <a:lstStyle/>
          <a:p>
            <a:pPr algn="just"/>
            <a:r>
              <a:rPr lang="tr-TR" sz="2800" b="1" dirty="0" smtClean="0">
                <a:solidFill>
                  <a:schemeClr val="bg1"/>
                </a:solidFill>
              </a:rPr>
              <a:t>Kişilerin kendilerinde hissettikleri öfkenin şiddeti ve öfke duygusunun üzerinde kontrol sahibi olmaları.</a:t>
            </a:r>
          </a:p>
          <a:p>
            <a:pPr algn="just">
              <a:buNone/>
            </a:pPr>
            <a:endParaRPr lang="tr-TR" dirty="0"/>
          </a:p>
        </p:txBody>
      </p:sp>
      <p:pic>
        <p:nvPicPr>
          <p:cNvPr id="4" name="Picture 2" descr="https://encrypted-tbn0.gstatic.com/images?q=tbn:ANd9GcSXx9fVlYxZCXgdhOwFX0iwcLKRZoWmU5-nCvR-h_mqRalpKtKc7Q"/>
          <p:cNvPicPr>
            <a:picLocks noChangeAspect="1" noChangeArrowheads="1"/>
          </p:cNvPicPr>
          <p:nvPr/>
        </p:nvPicPr>
        <p:blipFill>
          <a:blip r:embed="rId2" cstate="print"/>
          <a:srcRect/>
          <a:stretch>
            <a:fillRect/>
          </a:stretch>
        </p:blipFill>
        <p:spPr bwMode="auto">
          <a:xfrm>
            <a:off x="1674812" y="3200400"/>
            <a:ext cx="7332391" cy="2857520"/>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bg1"/>
                </a:solidFill>
              </a:rPr>
              <a:t>TÜKENMİŞLİK</a:t>
            </a:r>
            <a:endParaRPr lang="tr-TR" b="1" dirty="0">
              <a:solidFill>
                <a:schemeClr val="bg1"/>
              </a:solidFill>
            </a:endParaRPr>
          </a:p>
        </p:txBody>
      </p:sp>
      <p:sp>
        <p:nvSpPr>
          <p:cNvPr id="3" name="2 İçerik Yer Tutucusu"/>
          <p:cNvSpPr>
            <a:spLocks noGrp="1"/>
          </p:cNvSpPr>
          <p:nvPr>
            <p:ph idx="1"/>
          </p:nvPr>
        </p:nvSpPr>
        <p:spPr/>
        <p:txBody>
          <a:bodyPr>
            <a:normAutofit/>
          </a:bodyPr>
          <a:lstStyle/>
          <a:p>
            <a:pPr marL="347472" indent="-347472" algn="just">
              <a:spcBef>
                <a:spcPts val="480"/>
              </a:spcBef>
              <a:buClr>
                <a:srgbClr val="F5A408"/>
              </a:buClr>
            </a:pPr>
            <a:r>
              <a:rPr lang="tr-TR" sz="2800" b="1" dirty="0" smtClean="0">
                <a:solidFill>
                  <a:schemeClr val="bg1"/>
                </a:solidFill>
              </a:rPr>
              <a:t>Profesyonel bir kişinin mesleğinin özgün anlamı ve amacından kopması, hizmet verdiği insanlar ile artık gerçekten ilgilenemiyor olmasıdır.</a:t>
            </a:r>
            <a:endParaRPr lang="tr-TR" sz="2800" b="1" dirty="0">
              <a:solidFill>
                <a:schemeClr val="bg1"/>
              </a:solidFill>
            </a:endParaRPr>
          </a:p>
        </p:txBody>
      </p:sp>
      <p:pic>
        <p:nvPicPr>
          <p:cNvPr id="6" name="Picture 2" descr="C:\Documents and Settings\winxp\Desktop\DÖKÜMANLAR\TÜKENMİŞLİK FOTO\9.jpg"/>
          <p:cNvPicPr>
            <a:picLocks noChangeAspect="1" noChangeArrowheads="1"/>
          </p:cNvPicPr>
          <p:nvPr/>
        </p:nvPicPr>
        <p:blipFill>
          <a:blip r:embed="rId2" cstate="print"/>
          <a:srcRect/>
          <a:stretch>
            <a:fillRect/>
          </a:stretch>
        </p:blipFill>
        <p:spPr bwMode="auto">
          <a:xfrm>
            <a:off x="5142154" y="3500438"/>
            <a:ext cx="6277245" cy="2857520"/>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ÖNERİLER</a:t>
            </a:r>
            <a:endParaRPr lang="tr-TR" b="1" dirty="0"/>
          </a:p>
        </p:txBody>
      </p:sp>
      <p:sp>
        <p:nvSpPr>
          <p:cNvPr id="3" name="2 İçerik Yer Tutucusu"/>
          <p:cNvSpPr>
            <a:spLocks noGrp="1"/>
          </p:cNvSpPr>
          <p:nvPr>
            <p:ph idx="1"/>
          </p:nvPr>
        </p:nvSpPr>
        <p:spPr/>
        <p:txBody>
          <a:bodyPr>
            <a:normAutofit lnSpcReduction="10000"/>
          </a:bodyPr>
          <a:lstStyle/>
          <a:p>
            <a:r>
              <a:rPr lang="tr-TR" dirty="0" err="1" smtClean="0"/>
              <a:t>Mükemmelliyetçi</a:t>
            </a:r>
            <a:r>
              <a:rPr lang="tr-TR" dirty="0" smtClean="0"/>
              <a:t> olmayın.</a:t>
            </a:r>
          </a:p>
          <a:p>
            <a:r>
              <a:rPr lang="tr-TR" dirty="0" smtClean="0"/>
              <a:t>Yeni fikir ve önerilere açık olun.</a:t>
            </a:r>
          </a:p>
          <a:p>
            <a:r>
              <a:rPr lang="tr-TR" dirty="0" smtClean="0"/>
              <a:t>Yardım tekliflerini kabul edin.</a:t>
            </a:r>
          </a:p>
          <a:p>
            <a:r>
              <a:rPr lang="tr-TR" dirty="0" smtClean="0"/>
              <a:t>Hobiler edinin.</a:t>
            </a:r>
          </a:p>
          <a:p>
            <a:r>
              <a:rPr lang="tr-TR" dirty="0" err="1" smtClean="0"/>
              <a:t>Sakinleşitirici</a:t>
            </a:r>
            <a:r>
              <a:rPr lang="tr-TR" dirty="0" smtClean="0"/>
              <a:t> egzersizler yapın.</a:t>
            </a:r>
          </a:p>
          <a:p>
            <a:r>
              <a:rPr lang="tr-TR" dirty="0" smtClean="0"/>
              <a:t>İş yerindeki arkadaşlıklarınızı geliştirin.</a:t>
            </a:r>
          </a:p>
          <a:p>
            <a:r>
              <a:rPr lang="tr-TR" dirty="0" smtClean="0"/>
              <a:t>İş dışında da bir hayatınız olduğunu unutmayın.</a:t>
            </a:r>
          </a:p>
          <a:p>
            <a:r>
              <a:rPr lang="tr-TR" dirty="0" smtClean="0"/>
              <a:t>Kendinizle ilgili </a:t>
            </a:r>
            <a:r>
              <a:rPr lang="tr-TR" dirty="0" err="1" smtClean="0"/>
              <a:t>farkındalık</a:t>
            </a:r>
            <a:r>
              <a:rPr lang="tr-TR" dirty="0" smtClean="0"/>
              <a:t> sahibi olun. </a:t>
            </a:r>
          </a:p>
          <a:p>
            <a:pPr marL="347472" indent="-347472" algn="just">
              <a:spcBef>
                <a:spcPts val="480"/>
              </a:spcBef>
              <a:buClr>
                <a:srgbClr val="F5A408"/>
              </a:buClr>
            </a:pPr>
            <a:endParaRPr lang="tr-TR"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smtClean="0"/>
              <a:t>ZAMAN YÖNETİMİ ve PLANLI HAREKET ETME</a:t>
            </a:r>
            <a:endParaRPr lang="tr-TR" b="1" dirty="0"/>
          </a:p>
        </p:txBody>
      </p:sp>
      <p:sp>
        <p:nvSpPr>
          <p:cNvPr id="3" name="2 İçerik Yer Tutucusu"/>
          <p:cNvSpPr>
            <a:spLocks noGrp="1"/>
          </p:cNvSpPr>
          <p:nvPr>
            <p:ph idx="1"/>
          </p:nvPr>
        </p:nvSpPr>
        <p:spPr/>
        <p:txBody>
          <a:bodyPr>
            <a:normAutofit/>
          </a:bodyPr>
          <a:lstStyle/>
          <a:p>
            <a:pPr algn="just"/>
            <a:endParaRPr lang="tr-TR" sz="2800" dirty="0" smtClean="0"/>
          </a:p>
          <a:p>
            <a:pPr algn="just"/>
            <a:r>
              <a:rPr lang="tr-TR" sz="2800" dirty="0" smtClean="0"/>
              <a:t>Zamanı verimli kullanma sistemidir.</a:t>
            </a:r>
          </a:p>
          <a:p>
            <a:pPr algn="just"/>
            <a:r>
              <a:rPr lang="tr-TR" sz="2800" dirty="0" smtClean="0"/>
              <a:t>Öncelikleri belirlemek, işleri ertelememek, gereksiz işlerle uğraşmamak, kararsızlıktan uzak durmak.</a:t>
            </a:r>
          </a:p>
          <a:p>
            <a:pPr algn="just"/>
            <a:r>
              <a:rPr lang="tr-TR" sz="2800" dirty="0" smtClean="0"/>
              <a:t>Dikkatli bir planlama iyi bir zaman yönetiminin temelidir. </a:t>
            </a:r>
            <a:endParaRPr lang="tr-TR" sz="28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smtClean="0"/>
              <a:t>EĞİTİMLERİN YAŞAM TARZINA DÖNÜŞTÜRÜLMESİ</a:t>
            </a:r>
            <a:endParaRPr lang="tr-TR" b="1" dirty="0"/>
          </a:p>
        </p:txBody>
      </p:sp>
      <p:sp>
        <p:nvSpPr>
          <p:cNvPr id="3" name="2 İçerik Yer Tutucusu"/>
          <p:cNvSpPr>
            <a:spLocks noGrp="1"/>
          </p:cNvSpPr>
          <p:nvPr>
            <p:ph idx="1"/>
          </p:nvPr>
        </p:nvSpPr>
        <p:spPr/>
        <p:txBody>
          <a:bodyPr>
            <a:normAutofit/>
          </a:bodyPr>
          <a:lstStyle/>
          <a:p>
            <a:pPr algn="just"/>
            <a:endParaRPr lang="tr-TR" sz="2800" dirty="0" smtClean="0"/>
          </a:p>
          <a:p>
            <a:pPr algn="just"/>
            <a:r>
              <a:rPr lang="tr-TR" sz="2800" dirty="0" smtClean="0"/>
              <a:t>Eğitimler konusunda istekli olmak</a:t>
            </a:r>
          </a:p>
          <a:p>
            <a:pPr algn="just"/>
            <a:r>
              <a:rPr lang="tr-TR" sz="2800" dirty="0" smtClean="0"/>
              <a:t>Eğitimlerin mesleki performansını geliştireceğinin farkında olmak</a:t>
            </a:r>
          </a:p>
          <a:p>
            <a:pPr algn="just"/>
            <a:r>
              <a:rPr lang="tr-TR" sz="2800" dirty="0" smtClean="0"/>
              <a:t>Pratik yapmak</a:t>
            </a:r>
            <a:endParaRPr lang="tr-TR" sz="28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PARETO PRENSİBİ</a:t>
            </a:r>
            <a:endParaRPr lang="tr-TR" dirty="0"/>
          </a:p>
        </p:txBody>
      </p:sp>
      <p:sp>
        <p:nvSpPr>
          <p:cNvPr id="4" name="Metin Yer Tutucusu 3"/>
          <p:cNvSpPr>
            <a:spLocks noGrp="1"/>
          </p:cNvSpPr>
          <p:nvPr>
            <p:ph type="body" sz="half" idx="2"/>
          </p:nvPr>
        </p:nvSpPr>
        <p:spPr/>
        <p:txBody>
          <a:bodyPr>
            <a:noAutofit/>
          </a:bodyPr>
          <a:lstStyle/>
          <a:p>
            <a:r>
              <a:rPr lang="tr-TR" sz="4000" dirty="0" smtClean="0"/>
              <a:t>Etkilerin    </a:t>
            </a:r>
            <a:r>
              <a:rPr lang="tr-TR" sz="4000" u="sng" dirty="0" smtClean="0"/>
              <a:t>% 80’i </a:t>
            </a:r>
            <a:r>
              <a:rPr lang="tr-TR" sz="4000" dirty="0" smtClean="0"/>
              <a:t>etkenlerin       </a:t>
            </a:r>
            <a:r>
              <a:rPr lang="tr-TR" sz="4000" u="sng" dirty="0" smtClean="0"/>
              <a:t>% 20’sinden </a:t>
            </a:r>
            <a:r>
              <a:rPr lang="tr-TR" sz="4000" dirty="0" smtClean="0"/>
              <a:t>kaynaklanır.</a:t>
            </a:r>
            <a:endParaRPr lang="tr-TR" sz="4000" dirty="0"/>
          </a:p>
        </p:txBody>
      </p:sp>
      <p:pic>
        <p:nvPicPr>
          <p:cNvPr id="5" name="4 İçerik Yer Tutucusu" descr="pareto2.jpg"/>
          <p:cNvPicPr>
            <a:picLocks noGrp="1" noChangeAspect="1"/>
          </p:cNvPicPr>
          <p:nvPr>
            <p:ph idx="1"/>
          </p:nvPr>
        </p:nvPicPr>
        <p:blipFill>
          <a:blip r:embed="rId2" cstate="print"/>
          <a:stretch>
            <a:fillRect/>
          </a:stretch>
        </p:blipFill>
        <p:spPr>
          <a:xfrm>
            <a:off x="4570412" y="1752600"/>
            <a:ext cx="6019800" cy="4343400"/>
          </a:xfrm>
        </p:spPr>
      </p:pic>
    </p:spTree>
    <p:extLst>
      <p:ext uri="{BB962C8B-B14F-4D97-AF65-F5344CB8AC3E}">
        <p14:creationId xmlns="" xmlns:p14="http://schemas.microsoft.com/office/powerpoint/2010/main" val="1797304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HASTA MEMNUNİYETİ</a:t>
            </a:r>
            <a:endParaRPr lang="tr-TR" dirty="0"/>
          </a:p>
        </p:txBody>
      </p:sp>
      <p:sp>
        <p:nvSpPr>
          <p:cNvPr id="5" name="4 İçerik Yer Tutucusu"/>
          <p:cNvSpPr>
            <a:spLocks noGrp="1"/>
          </p:cNvSpPr>
          <p:nvPr>
            <p:ph idx="1"/>
          </p:nvPr>
        </p:nvSpPr>
        <p:spPr/>
        <p:txBody>
          <a:bodyPr/>
          <a:lstStyle/>
          <a:p>
            <a:pPr algn="just"/>
            <a:r>
              <a:rPr lang="tr-TR" sz="2800" dirty="0" smtClean="0"/>
              <a:t>Bir sağlık kuruluşunda yalnızca çok iyi sağlık hizmet sunmak hastaları ve hasta yakınlarını memnun etmek için yeterli değildir. </a:t>
            </a:r>
          </a:p>
          <a:p>
            <a:endParaRPr lang="tr-TR" dirty="0"/>
          </a:p>
        </p:txBody>
      </p:sp>
      <p:graphicFrame>
        <p:nvGraphicFramePr>
          <p:cNvPr id="6" name="3 İçerik Yer Tutucusu"/>
          <p:cNvGraphicFramePr>
            <a:graphicFrameLocks/>
          </p:cNvGraphicFramePr>
          <p:nvPr/>
        </p:nvGraphicFramePr>
        <p:xfrm>
          <a:off x="1827212" y="3369944"/>
          <a:ext cx="8762999" cy="2651760"/>
        </p:xfrm>
        <a:graphic>
          <a:graphicData uri="http://schemas.openxmlformats.org/drawingml/2006/table">
            <a:tbl>
              <a:tblPr firstRow="1" bandRow="1">
                <a:tableStyleId>{5C22544A-7EE6-4342-B048-85BDC9FD1C3A}</a:tableStyleId>
              </a:tblPr>
              <a:tblGrid>
                <a:gridCol w="4610397"/>
                <a:gridCol w="4152602"/>
              </a:tblGrid>
              <a:tr h="293754">
                <a:tc>
                  <a:txBody>
                    <a:bodyPr/>
                    <a:lstStyle/>
                    <a:p>
                      <a:pPr algn="ctr"/>
                      <a:r>
                        <a:rPr lang="tr-TR" dirty="0" smtClean="0"/>
                        <a:t>% 80</a:t>
                      </a:r>
                      <a:endParaRPr lang="tr-TR" dirty="0"/>
                    </a:p>
                  </a:txBody>
                  <a:tcPr>
                    <a:solidFill>
                      <a:schemeClr val="accent1"/>
                    </a:solidFill>
                  </a:tcPr>
                </a:tc>
                <a:tc>
                  <a:txBody>
                    <a:bodyPr/>
                    <a:lstStyle/>
                    <a:p>
                      <a:pPr algn="ctr"/>
                      <a:r>
                        <a:rPr lang="tr-TR" dirty="0" smtClean="0"/>
                        <a:t>% 20</a:t>
                      </a:r>
                      <a:endParaRPr lang="tr-TR" dirty="0"/>
                    </a:p>
                  </a:txBody>
                  <a:tcPr/>
                </a:tc>
              </a:tr>
              <a:tr h="1994150">
                <a:tc>
                  <a:txBody>
                    <a:bodyPr/>
                    <a:lstStyle/>
                    <a:p>
                      <a:pPr algn="ctr"/>
                      <a:r>
                        <a:rPr lang="tr-TR" dirty="0" smtClean="0"/>
                        <a:t>Sağlık Hizmeti</a:t>
                      </a:r>
                      <a:endParaRPr lang="tr-TR" dirty="0"/>
                    </a:p>
                  </a:txBody>
                  <a:tcPr/>
                </a:tc>
                <a:tc>
                  <a:txBody>
                    <a:bodyPr/>
                    <a:lstStyle/>
                    <a:p>
                      <a:pPr algn="ctr"/>
                      <a:r>
                        <a:rPr lang="tr-TR" dirty="0" smtClean="0"/>
                        <a:t>Kişilerarası İletişim</a:t>
                      </a:r>
                    </a:p>
                    <a:p>
                      <a:pPr algn="ctr"/>
                      <a:r>
                        <a:rPr lang="tr-TR" dirty="0" smtClean="0"/>
                        <a:t>Empati</a:t>
                      </a:r>
                    </a:p>
                    <a:p>
                      <a:pPr algn="ctr"/>
                      <a:r>
                        <a:rPr lang="tr-TR" dirty="0" smtClean="0"/>
                        <a:t>Beden Dili</a:t>
                      </a:r>
                    </a:p>
                    <a:p>
                      <a:pPr algn="ctr"/>
                      <a:r>
                        <a:rPr lang="tr-TR" dirty="0" smtClean="0"/>
                        <a:t>Görgü</a:t>
                      </a:r>
                      <a:r>
                        <a:rPr lang="tr-TR" baseline="0" dirty="0" smtClean="0"/>
                        <a:t> Kuralları</a:t>
                      </a:r>
                    </a:p>
                    <a:p>
                      <a:pPr algn="ctr"/>
                      <a:r>
                        <a:rPr lang="tr-TR" baseline="0" dirty="0" smtClean="0"/>
                        <a:t>Profesyonel İmaj</a:t>
                      </a:r>
                    </a:p>
                    <a:p>
                      <a:pPr algn="ctr"/>
                      <a:endParaRPr lang="tr-TR" baseline="0" dirty="0" smtClean="0"/>
                    </a:p>
                    <a:p>
                      <a:pPr algn="ctr"/>
                      <a:endParaRPr lang="tr-TR" dirty="0" smtClean="0"/>
                    </a:p>
                    <a:p>
                      <a:pPr algn="ctr"/>
                      <a:endParaRPr lang="tr-TR" dirty="0"/>
                    </a:p>
                  </a:txBody>
                  <a:tcPr/>
                </a:tc>
              </a:tr>
            </a:tbl>
          </a:graphicData>
        </a:graphic>
      </p:graphicFrame>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KİŞİLERARASI İLETİŞİM</a:t>
            </a:r>
            <a:endParaRPr lang="tr-TR" dirty="0"/>
          </a:p>
        </p:txBody>
      </p:sp>
      <p:sp>
        <p:nvSpPr>
          <p:cNvPr id="5" name="4 İçerik Yer Tutucusu"/>
          <p:cNvSpPr>
            <a:spLocks noGrp="1"/>
          </p:cNvSpPr>
          <p:nvPr>
            <p:ph idx="1"/>
          </p:nvPr>
        </p:nvSpPr>
        <p:spPr/>
        <p:txBody>
          <a:bodyPr>
            <a:normAutofit/>
          </a:bodyPr>
          <a:lstStyle/>
          <a:p>
            <a:pPr algn="just"/>
            <a:r>
              <a:rPr lang="tr-TR" sz="2800" dirty="0" smtClean="0"/>
              <a:t>İletişim; duygu, düşünce ve bilgilerin akla gelebilecek her yolla başkalarına aktarılmasıdır.</a:t>
            </a:r>
          </a:p>
          <a:p>
            <a:pPr algn="just"/>
            <a:r>
              <a:rPr lang="tr-TR" sz="2800" dirty="0" smtClean="0"/>
              <a:t>İki insanın birbirinin farkına vardığı andan itibaren iletişim başlar; </a:t>
            </a:r>
            <a:r>
              <a:rPr lang="tr-TR" sz="2800" u="sng" dirty="0" smtClean="0"/>
              <a:t>söylenen/söylenmeyen, yapılan/yapılmayan </a:t>
            </a:r>
            <a:r>
              <a:rPr lang="tr-TR" sz="2800" dirty="0" smtClean="0"/>
              <a:t>her şeyin bir anlamı vardır.</a:t>
            </a:r>
            <a:endParaRPr lang="tr-TR" sz="2800"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SAĞLIK SEKTÖRÜNDE İLETİŞİM</a:t>
            </a:r>
            <a:endParaRPr lang="tr-TR" dirty="0"/>
          </a:p>
        </p:txBody>
      </p:sp>
      <p:sp>
        <p:nvSpPr>
          <p:cNvPr id="5" name="4 İçerik Yer Tutucusu"/>
          <p:cNvSpPr>
            <a:spLocks noGrp="1"/>
          </p:cNvSpPr>
          <p:nvPr>
            <p:ph idx="1"/>
          </p:nvPr>
        </p:nvSpPr>
        <p:spPr/>
        <p:txBody>
          <a:bodyPr/>
          <a:lstStyle/>
          <a:p>
            <a:pPr algn="just"/>
            <a:r>
              <a:rPr lang="tr-TR" sz="2800" dirty="0" smtClean="0"/>
              <a:t>Personelin hasta ve yakını tarafından veya hasta/hasta yakının sağlık çalışanları tarafından iyi anlaşılmasını sağlayan bir süreçtir.</a:t>
            </a:r>
          </a:p>
          <a:p>
            <a:pPr algn="just"/>
            <a:r>
              <a:rPr lang="tr-TR" sz="2800" dirty="0" smtClean="0"/>
              <a:t>Etkili iletişim ile iletmek istediğimizi karşımızdaki kişiye amaçladığımız biçimde iletebilmek, isteneni elde etmek ve beklenen tepkiyi oluşturmak amaçlanmaktadır.</a:t>
            </a:r>
          </a:p>
          <a:p>
            <a:endParaRPr lang="tr-TR"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SAĞLIK SEKTÖRÜNDE İLETİŞİM</a:t>
            </a:r>
            <a:endParaRPr lang="tr-TR" dirty="0"/>
          </a:p>
        </p:txBody>
      </p:sp>
      <p:sp>
        <p:nvSpPr>
          <p:cNvPr id="5" name="4 İçerik Yer Tutucusu"/>
          <p:cNvSpPr>
            <a:spLocks noGrp="1"/>
          </p:cNvSpPr>
          <p:nvPr>
            <p:ph idx="1"/>
          </p:nvPr>
        </p:nvSpPr>
        <p:spPr/>
        <p:txBody>
          <a:bodyPr>
            <a:normAutofit fontScale="92500" lnSpcReduction="20000"/>
          </a:bodyPr>
          <a:lstStyle/>
          <a:p>
            <a:pPr algn="just">
              <a:spcBef>
                <a:spcPts val="0"/>
              </a:spcBef>
              <a:buNone/>
            </a:pPr>
            <a:r>
              <a:rPr lang="tr-TR" sz="2800" i="1" dirty="0" smtClean="0"/>
              <a:t>Yetkiliye;</a:t>
            </a:r>
          </a:p>
          <a:p>
            <a:pPr algn="just">
              <a:spcBef>
                <a:spcPts val="0"/>
              </a:spcBef>
              <a:buNone/>
            </a:pPr>
            <a:r>
              <a:rPr lang="tr-TR" sz="2800" i="1" dirty="0" smtClean="0"/>
              <a:t>02.01.2008 tarihinde kadın doğum polikliniğine geldim. Ne kadar güzel bir hastane yapmışsınız. Ferah, temiz, yeni, modern, konforlu. Ama içini gülümseyen, insana değer veren, iletişim kurabilen çalışanlarla dolduramamışsınız. Yaptığınız bina doğru insanları çalıştırmadığınız sürece bir vitrinden öteye gidemeyecektir.</a:t>
            </a:r>
          </a:p>
          <a:p>
            <a:pPr algn="just">
              <a:spcBef>
                <a:spcPts val="0"/>
              </a:spcBef>
              <a:buNone/>
            </a:pPr>
            <a:r>
              <a:rPr lang="tr-TR" sz="2800" i="1" dirty="0" smtClean="0"/>
              <a:t>Bence bir hastanede güvenlik personelinden hasta kabule, doktordan temizlik personeline kadar herkesin gülmeyi bilmesi, sorulara içtenlikle cevap vermesi, anlatması ve anlaması gerekir. Bunun çok genel bir şikayet olduğunun farkındayım ama gerçekten genel bir motivasyonsuzluk ve keyifsizlik vardı kurumunuzda. Üzülerek hastanenizden tekrar hizmet almayı “PERSONELİNİZİN YAKLAŞIMINDAN” dolayı tercih etmeyeceğim. Belki önemli değil ama bilmenizi istedim.</a:t>
            </a:r>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lang="tr-TR" dirty="0" smtClean="0"/>
              <a:t>ETKİN İLETİŞİM</a:t>
            </a:r>
            <a:endParaRPr lang="tr-TR" dirty="0"/>
          </a:p>
        </p:txBody>
      </p:sp>
      <p:sp>
        <p:nvSpPr>
          <p:cNvPr id="5" name="4 İçerik Yer Tutucusu"/>
          <p:cNvSpPr>
            <a:spLocks noGrp="1"/>
          </p:cNvSpPr>
          <p:nvPr>
            <p:ph idx="1"/>
          </p:nvPr>
        </p:nvSpPr>
        <p:spPr/>
        <p:txBody>
          <a:bodyPr>
            <a:noAutofit/>
          </a:bodyPr>
          <a:lstStyle/>
          <a:p>
            <a:pPr>
              <a:lnSpc>
                <a:spcPct val="100000"/>
              </a:lnSpc>
              <a:spcBef>
                <a:spcPts val="1200"/>
              </a:spcBef>
            </a:pPr>
            <a:r>
              <a:rPr lang="tr-TR" sz="2000" dirty="0" smtClean="0"/>
              <a:t>Samimiyet ve saygı</a:t>
            </a:r>
          </a:p>
          <a:p>
            <a:pPr>
              <a:lnSpc>
                <a:spcPct val="100000"/>
              </a:lnSpc>
              <a:spcBef>
                <a:spcPts val="1200"/>
              </a:spcBef>
            </a:pPr>
            <a:r>
              <a:rPr lang="tr-TR" sz="2000" dirty="0" smtClean="0"/>
              <a:t>İlgi alaka ve </a:t>
            </a:r>
            <a:r>
              <a:rPr lang="tr-TR" sz="2000" dirty="0" err="1" smtClean="0"/>
              <a:t>güleryüz</a:t>
            </a:r>
            <a:endParaRPr lang="tr-TR" sz="2000" dirty="0" smtClean="0"/>
          </a:p>
          <a:p>
            <a:pPr>
              <a:lnSpc>
                <a:spcPct val="100000"/>
              </a:lnSpc>
              <a:spcBef>
                <a:spcPts val="1200"/>
              </a:spcBef>
            </a:pPr>
            <a:r>
              <a:rPr lang="tr-TR" sz="2000" dirty="0" smtClean="0"/>
              <a:t>Etkin dinleme</a:t>
            </a:r>
          </a:p>
          <a:p>
            <a:pPr>
              <a:lnSpc>
                <a:spcPct val="100000"/>
              </a:lnSpc>
              <a:spcBef>
                <a:spcPts val="1200"/>
              </a:spcBef>
            </a:pPr>
            <a:r>
              <a:rPr lang="tr-TR" sz="2000" dirty="0" smtClean="0"/>
              <a:t>Sorunların çözümünde yardımcı olmak</a:t>
            </a:r>
          </a:p>
          <a:p>
            <a:pPr>
              <a:lnSpc>
                <a:spcPct val="100000"/>
              </a:lnSpc>
              <a:spcBef>
                <a:spcPts val="1200"/>
              </a:spcBef>
            </a:pPr>
            <a:r>
              <a:rPr lang="tr-TR" sz="2000" dirty="0" smtClean="0"/>
              <a:t>Dikkate almak ve önemsemek</a:t>
            </a:r>
          </a:p>
          <a:p>
            <a:pPr>
              <a:lnSpc>
                <a:spcPct val="100000"/>
              </a:lnSpc>
              <a:spcBef>
                <a:spcPts val="1200"/>
              </a:spcBef>
            </a:pPr>
            <a:r>
              <a:rPr lang="tr-TR" sz="2000" dirty="0" smtClean="0"/>
              <a:t>Dış görünüm</a:t>
            </a:r>
          </a:p>
          <a:p>
            <a:pPr>
              <a:lnSpc>
                <a:spcPct val="100000"/>
              </a:lnSpc>
              <a:spcBef>
                <a:spcPts val="1200"/>
              </a:spcBef>
            </a:pPr>
            <a:r>
              <a:rPr lang="tr-TR" sz="2000" dirty="0" smtClean="0"/>
              <a:t>Etkin beden dili</a:t>
            </a:r>
          </a:p>
          <a:p>
            <a:pPr>
              <a:lnSpc>
                <a:spcPct val="100000"/>
              </a:lnSpc>
              <a:spcBef>
                <a:spcPts val="1200"/>
              </a:spcBef>
            </a:pPr>
            <a:r>
              <a:rPr lang="tr-TR" sz="2000" dirty="0" smtClean="0"/>
              <a:t>Duyguların ifade ediliş biçimi</a:t>
            </a:r>
          </a:p>
          <a:p>
            <a:pPr>
              <a:lnSpc>
                <a:spcPct val="100000"/>
              </a:lnSpc>
              <a:spcBef>
                <a:spcPts val="1200"/>
              </a:spcBef>
            </a:pPr>
            <a:r>
              <a:rPr lang="tr-TR" sz="2000" dirty="0" smtClean="0"/>
              <a:t>Diksiyon</a:t>
            </a:r>
          </a:p>
          <a:p>
            <a:pPr>
              <a:lnSpc>
                <a:spcPct val="100000"/>
              </a:lnSpc>
              <a:spcBef>
                <a:spcPts val="1200"/>
              </a:spcBef>
            </a:pPr>
            <a:r>
              <a:rPr lang="tr-TR" sz="2000" dirty="0" smtClean="0"/>
              <a:t>Empati</a:t>
            </a:r>
            <a:endParaRPr lang="tr-TR" sz="2000"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HASTA KİŞİ NASIL HİSSEDER ?</a:t>
            </a:r>
            <a:endParaRPr lang="tr-TR" dirty="0"/>
          </a:p>
        </p:txBody>
      </p:sp>
      <p:sp>
        <p:nvSpPr>
          <p:cNvPr id="3" name="2 İçerik Yer Tutucusu"/>
          <p:cNvSpPr>
            <a:spLocks noGrp="1"/>
          </p:cNvSpPr>
          <p:nvPr>
            <p:ph idx="1"/>
          </p:nvPr>
        </p:nvSpPr>
        <p:spPr/>
        <p:txBody>
          <a:bodyPr/>
          <a:lstStyle/>
          <a:p>
            <a:r>
              <a:rPr lang="tr-TR" sz="2800" dirty="0" smtClean="0"/>
              <a:t>Kaygılı				Kararsız</a:t>
            </a:r>
          </a:p>
          <a:p>
            <a:r>
              <a:rPr lang="tr-TR" sz="2800" dirty="0" smtClean="0"/>
              <a:t>Heyecanlı				Korkmuş</a:t>
            </a:r>
          </a:p>
          <a:p>
            <a:r>
              <a:rPr lang="tr-TR" sz="2800" dirty="0" smtClean="0"/>
              <a:t>Cesaretsiz				Güvensiz</a:t>
            </a:r>
          </a:p>
          <a:p>
            <a:r>
              <a:rPr lang="tr-TR" sz="2800" dirty="0" smtClean="0"/>
              <a:t>Yalnız				Sinirli</a:t>
            </a:r>
          </a:p>
          <a:p>
            <a:r>
              <a:rPr lang="tr-TR" sz="2800" dirty="0" smtClean="0"/>
              <a:t>Şaşkın				Şüpheci</a:t>
            </a:r>
          </a:p>
          <a:p>
            <a:r>
              <a:rPr lang="tr-TR" sz="2800" dirty="0" smtClean="0"/>
              <a:t>Keyifsiz				Sıkıntılı</a:t>
            </a:r>
          </a:p>
          <a:p>
            <a:pPr>
              <a:buNone/>
            </a:pPr>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Yazı Tahtası 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tr-T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tr-T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BelgeKitaplığıFormu</Display>
  <Edit>BelgeKitaplığıFormu</Edit>
  <New>BelgeKitaplığıFormu</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4CB80-51E5-47C8-B45D-3834AA25DD5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3.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217</TotalTime>
  <Words>685</Words>
  <Application>Microsoft Office PowerPoint</Application>
  <PresentationFormat>Özel</PresentationFormat>
  <Paragraphs>133</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Yazı Tahtası 16x9</vt:lpstr>
      <vt:lpstr>KİŞİLERARASI İLETİŞİM ve  GELİŞİM</vt:lpstr>
      <vt:lpstr>SORU</vt:lpstr>
      <vt:lpstr>PARETO PRENSİBİ</vt:lpstr>
      <vt:lpstr>HASTA MEMNUNİYETİ</vt:lpstr>
      <vt:lpstr>KİŞİLERARASI İLETİŞİM</vt:lpstr>
      <vt:lpstr>SAĞLIK SEKTÖRÜNDE İLETİŞİM</vt:lpstr>
      <vt:lpstr>SAĞLIK SEKTÖRÜNDE İLETİŞİM</vt:lpstr>
      <vt:lpstr>ETKİN İLETİŞİM</vt:lpstr>
      <vt:lpstr>HASTA KİŞİ NASIL HİSSEDER ?</vt:lpstr>
      <vt:lpstr>HASTA/HASTA YAKINI İLE İLETİŞİM</vt:lpstr>
      <vt:lpstr>ZOR İNSANLARLA BAŞA ÇIKMA</vt:lpstr>
      <vt:lpstr>EMPATİ</vt:lpstr>
      <vt:lpstr>BEDEN DİLİ</vt:lpstr>
      <vt:lpstr>İŞYERİNDE GÖRGÜ KURALLARI</vt:lpstr>
      <vt:lpstr>PROFESYONEL İMAJ</vt:lpstr>
      <vt:lpstr>PROFESYONEL İMAJ</vt:lpstr>
      <vt:lpstr>KURUM KÜLTÜRÜ ve ORTAK ÇALIŞMA RUHU</vt:lpstr>
      <vt:lpstr>Slayt 18</vt:lpstr>
      <vt:lpstr>STRES YÖNETİMİ</vt:lpstr>
      <vt:lpstr>ÖFKE KONTROLÜ</vt:lpstr>
      <vt:lpstr>TÜKENMİŞLİK</vt:lpstr>
      <vt:lpstr>ÖNERİLER</vt:lpstr>
      <vt:lpstr>ZAMAN YÖNETİMİ ve PLANLI HAREKET ETME</vt:lpstr>
      <vt:lpstr>EĞİTİMLERİN YAŞAM TARZINA DÖNÜŞTÜRÜLMESİ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cp:lastModifiedBy>DR.SENA</cp:lastModifiedBy>
  <cp:revision>38</cp:revision>
  <dcterms:created xsi:type="dcterms:W3CDTF">2013-04-05T19:59:21Z</dcterms:created>
  <dcterms:modified xsi:type="dcterms:W3CDTF">2015-03-03T05:55:19Z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